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56" r:id="rId5"/>
    <p:sldId id="269" r:id="rId6"/>
    <p:sldId id="270" r:id="rId7"/>
    <p:sldId id="260" r:id="rId8"/>
    <p:sldId id="268" r:id="rId9"/>
    <p:sldId id="271" r:id="rId10"/>
    <p:sldId id="273" r:id="rId11"/>
    <p:sldId id="275" r:id="rId12"/>
    <p:sldId id="276" r:id="rId13"/>
    <p:sldId id="277" r:id="rId14"/>
    <p:sldId id="278" r:id="rId15"/>
    <p:sldId id="279" r:id="rId16"/>
    <p:sldId id="267" r:id="rId1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111" d="100"/>
          <a:sy n="111" d="100"/>
        </p:scale>
        <p:origin x="594" y="90"/>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1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3d4" qsCatId="3D" csTypeId="urn:microsoft.com/office/officeart/2018/5/colors/Iconchunking_neutralbg_colorful5" csCatId="colorful" phldr="1"/>
      <dgm:spPr/>
    </dgm:pt>
    <dgm:pt modelId="{6FA86730-1CE5-4EBE-A9BA-FC19829C945A}">
      <dgm:prSet phldrT="[Text]"/>
      <dgm:spPr/>
      <dgm:t>
        <a:bodyPr rtlCol="0"/>
        <a:lstStyle/>
        <a:p>
          <a:pPr>
            <a:lnSpc>
              <a:spcPct val="100000"/>
            </a:lnSpc>
          </a:pPr>
          <a:r>
            <a:rPr lang="es" dirty="0"/>
            <a:t>Acceso a la base</a:t>
          </a:r>
        </a:p>
      </dgm:t>
    </dgm:pt>
    <dgm:pt modelId="{A1BB3DDB-A2CF-407F-9044-E3AC1B808421}" type="parTrans" cxnId="{ACB259CB-0782-437C-AE91-04CE095D2AE5}">
      <dgm:prSet/>
      <dgm:spPr/>
      <dgm:t>
        <a:bodyPr rtlCol="0"/>
        <a:lstStyle/>
        <a:p>
          <a:pPr rtl="0"/>
          <a:endParaRPr lang="en-US"/>
        </a:p>
      </dgm:t>
    </dgm:pt>
    <dgm:pt modelId="{F397379E-0BDA-46CE-8393-B1D10C55E1BA}" type="sibTrans" cxnId="{ACB259CB-0782-437C-AE91-04CE095D2AE5}">
      <dgm:prSet/>
      <dgm:spPr/>
      <dgm:t>
        <a:bodyPr rtlCol="0"/>
        <a:lstStyle/>
        <a:p>
          <a:pPr rtl="0"/>
          <a:endParaRPr lang="en-US"/>
        </a:p>
      </dgm:t>
    </dgm:pt>
    <dgm:pt modelId="{6ABE9384-859D-4C4C-B983-2B1E39A8B348}">
      <dgm:prSet phldrT="[Text]"/>
      <dgm:spPr/>
      <dgm:t>
        <a:bodyPr rtlCol="0"/>
        <a:lstStyle/>
        <a:p>
          <a:pPr>
            <a:lnSpc>
              <a:spcPct val="100000"/>
            </a:lnSpc>
          </a:pPr>
          <a:r>
            <a:rPr lang="es" dirty="0"/>
            <a:t>Consultas</a:t>
          </a:r>
        </a:p>
      </dgm:t>
    </dgm:pt>
    <dgm:pt modelId="{4C63E530-1425-407B-8508-FAC57680DEF0}" type="parTrans" cxnId="{929B611D-ADB7-45E4-812D-4E288BD2D31C}">
      <dgm:prSet/>
      <dgm:spPr/>
      <dgm:t>
        <a:bodyPr rtlCol="0"/>
        <a:lstStyle/>
        <a:p>
          <a:pPr rtl="0"/>
          <a:endParaRPr lang="en-US"/>
        </a:p>
      </dgm:t>
    </dgm:pt>
    <dgm:pt modelId="{012549DD-A1CA-4571-A981-CFD78093EB20}" type="sibTrans" cxnId="{929B611D-ADB7-45E4-812D-4E288BD2D31C}">
      <dgm:prSet/>
      <dgm:spPr/>
      <dgm:t>
        <a:bodyPr rtlCol="0"/>
        <a:lstStyle/>
        <a:p>
          <a:pPr rtl="0"/>
          <a:endParaRPr lang="en-US"/>
        </a:p>
      </dgm:t>
    </dgm:pt>
    <dgm:pt modelId="{F7214975-5AC4-4CF8-9015-322498751A8A}">
      <dgm:prSet phldrT="[Text]"/>
      <dgm:spPr/>
      <dgm:t>
        <a:bodyPr rtlCol="0"/>
        <a:lstStyle/>
        <a:p>
          <a:pPr>
            <a:lnSpc>
              <a:spcPct val="100000"/>
            </a:lnSpc>
          </a:pPr>
          <a:r>
            <a:rPr lang="es" dirty="0"/>
            <a:t>Interfaz</a:t>
          </a:r>
        </a:p>
      </dgm:t>
    </dgm:pt>
    <dgm:pt modelId="{51AC1870-5B81-422A-9A2E-E1F58EF50843}" type="parTrans" cxnId="{B7CE7116-0D68-4E90-AA49-C97B6B372915}">
      <dgm:prSet/>
      <dgm:spPr/>
      <dgm:t>
        <a:bodyPr rtlCol="0"/>
        <a:lstStyle/>
        <a:p>
          <a:pPr rtl="0"/>
          <a:endParaRPr lang="en-US"/>
        </a:p>
      </dgm:t>
    </dgm:pt>
    <dgm:pt modelId="{CE7BE2A3-5633-4666-BB75-6164E26282D5}" type="sibTrans" cxnId="{B7CE7116-0D68-4E90-AA49-C97B6B372915}">
      <dgm:prSet/>
      <dgm:spPr/>
      <dgm:t>
        <a:bodyPr rtlCol="0"/>
        <a:lstStyle/>
        <a:p>
          <a:pPr rtl="0"/>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X="-5777"/>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465"/>
          <a:ext cx="4802031" cy="1088305"/>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29212" y="245333"/>
          <a:ext cx="598567" cy="598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256992" y="465"/>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rtlCol="0" anchor="ctr" anchorCtr="0">
          <a:noAutofit/>
        </a:bodyPr>
        <a:lstStyle/>
        <a:p>
          <a:pPr marL="0" lvl="0" indent="0" algn="l" defTabSz="1111250">
            <a:lnSpc>
              <a:spcPct val="100000"/>
            </a:lnSpc>
            <a:spcBef>
              <a:spcPct val="0"/>
            </a:spcBef>
            <a:spcAft>
              <a:spcPct val="35000"/>
            </a:spcAft>
            <a:buNone/>
          </a:pPr>
          <a:r>
            <a:rPr lang="es" sz="2500" kern="1200" dirty="0"/>
            <a:t>Acceso a la base</a:t>
          </a:r>
        </a:p>
      </dsp:txBody>
      <dsp:txXfrm>
        <a:off x="1256992" y="465"/>
        <a:ext cx="3545038" cy="1088305"/>
      </dsp:txXfrm>
    </dsp:sp>
    <dsp:sp modelId="{5DD1A591-E379-4123-AFEF-0E0E1C78A6C8}">
      <dsp:nvSpPr>
        <dsp:cNvPr id="0" name=""/>
        <dsp:cNvSpPr/>
      </dsp:nvSpPr>
      <dsp:spPr>
        <a:xfrm>
          <a:off x="0" y="1360846"/>
          <a:ext cx="4802031" cy="1088305"/>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29212" y="1605715"/>
          <a:ext cx="598567" cy="598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256992" y="1360846"/>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rtlCol="0" anchor="ctr" anchorCtr="0">
          <a:noAutofit/>
        </a:bodyPr>
        <a:lstStyle/>
        <a:p>
          <a:pPr marL="0" lvl="0" indent="0" algn="l" defTabSz="1111250">
            <a:lnSpc>
              <a:spcPct val="100000"/>
            </a:lnSpc>
            <a:spcBef>
              <a:spcPct val="0"/>
            </a:spcBef>
            <a:spcAft>
              <a:spcPct val="35000"/>
            </a:spcAft>
            <a:buNone/>
          </a:pPr>
          <a:r>
            <a:rPr lang="es" sz="2500" kern="1200" dirty="0"/>
            <a:t>Consultas</a:t>
          </a:r>
        </a:p>
      </dsp:txBody>
      <dsp:txXfrm>
        <a:off x="1256992" y="1360846"/>
        <a:ext cx="3545038" cy="1088305"/>
      </dsp:txXfrm>
    </dsp:sp>
    <dsp:sp modelId="{B231036C-5FBE-4605-8393-F1B6359EE169}">
      <dsp:nvSpPr>
        <dsp:cNvPr id="0" name=""/>
        <dsp:cNvSpPr/>
      </dsp:nvSpPr>
      <dsp:spPr>
        <a:xfrm>
          <a:off x="0" y="2721228"/>
          <a:ext cx="4802031" cy="1088305"/>
        </a:xfrm>
        <a:prstGeom prst="roundRect">
          <a:avLst>
            <a:gd name="adj" fmla="val 10000"/>
          </a:avLst>
        </a:prstGeom>
        <a:solidFill>
          <a:schemeClr val="bg1">
            <a:lumMod val="95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329212" y="2966097"/>
          <a:ext cx="598567" cy="5985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256992" y="2721228"/>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rtlCol="0" anchor="ctr" anchorCtr="0">
          <a:noAutofit/>
        </a:bodyPr>
        <a:lstStyle/>
        <a:p>
          <a:pPr marL="0" lvl="0" indent="0" algn="l" defTabSz="1111250">
            <a:lnSpc>
              <a:spcPct val="100000"/>
            </a:lnSpc>
            <a:spcBef>
              <a:spcPct val="0"/>
            </a:spcBef>
            <a:spcAft>
              <a:spcPct val="35000"/>
            </a:spcAft>
            <a:buNone/>
          </a:pPr>
          <a:r>
            <a:rPr lang="es" sz="2500" kern="1200" dirty="0"/>
            <a:t>Interfaz</a:t>
          </a:r>
        </a:p>
      </dsp:txBody>
      <dsp:txXfrm>
        <a:off x="1256992" y="2721228"/>
        <a:ext cx="3545038" cy="10883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Lista sólida vertical de iconos"/>
  <dgm:desc val="e usa para mostrar una serie de elementos visuales de arriba a abajo con texto de nivel 1 o nivel 1 y nivel 2 agrupados en una forma. Funciona mejor con iconos o imágenes pequeñas con descripciones más larga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ED32F08-9749-4F62-92D2-6C50931D99AA}" type="datetime1">
              <a:rPr lang="es-ES" smtClean="0"/>
              <a:t>15/05/2023</a:t>
            </a:fld>
            <a:endParaRPr lang="es-ES"/>
          </a:p>
        </p:txBody>
      </p:sp>
      <p:sp>
        <p:nvSpPr>
          <p:cNvPr id="4" name="Marcador de pie de página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es-ES" smtClean="0"/>
              <a:t>‹Nº›</a:t>
            </a:fld>
            <a:endParaRPr lang="es-ES"/>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ECC33FF-8FBA-4A60-BBD8-B5DE3DF83D8B}" type="datetime1">
              <a:rPr lang="es-ES" noProof="0" smtClean="0"/>
              <a:t>15/05/2023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E000EEB-8338-48D7-8EE8-EE0082EF7602}" type="slidenum">
              <a:rPr lang="es-ES" noProof="0" smtClean="0"/>
              <a:t>‹Nº›</a:t>
            </a:fld>
            <a:endParaRPr lang="es-ES" noProof="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a:t>
            </a:fld>
            <a:endParaRPr lang="es-ES"/>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11</a:t>
            </a:fld>
            <a:endParaRPr lang="es-ES"/>
          </a:p>
        </p:txBody>
      </p:sp>
    </p:spTree>
    <p:extLst>
      <p:ext uri="{BB962C8B-B14F-4D97-AF65-F5344CB8AC3E}">
        <p14:creationId xmlns:p14="http://schemas.microsoft.com/office/powerpoint/2010/main" val="864700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12</a:t>
            </a:fld>
            <a:endParaRPr lang="es-ES"/>
          </a:p>
        </p:txBody>
      </p:sp>
    </p:spTree>
    <p:extLst>
      <p:ext uri="{BB962C8B-B14F-4D97-AF65-F5344CB8AC3E}">
        <p14:creationId xmlns:p14="http://schemas.microsoft.com/office/powerpoint/2010/main" val="187733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13</a:t>
            </a:fld>
            <a:endParaRPr lang="es-ES"/>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2</a:t>
            </a:fld>
            <a:endParaRPr lang="es-ES"/>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4</a:t>
            </a:fld>
            <a:endParaRPr lang="es-ES"/>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5</a:t>
            </a:fld>
            <a:endParaRPr lang="es-ES"/>
          </a:p>
        </p:txBody>
      </p:sp>
    </p:spTree>
    <p:extLst>
      <p:ext uri="{BB962C8B-B14F-4D97-AF65-F5344CB8AC3E}">
        <p14:creationId xmlns:p14="http://schemas.microsoft.com/office/powerpoint/2010/main" val="22497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6</a:t>
            </a:fld>
            <a:endParaRPr lang="es-ES"/>
          </a:p>
        </p:txBody>
      </p:sp>
    </p:spTree>
    <p:extLst>
      <p:ext uri="{BB962C8B-B14F-4D97-AF65-F5344CB8AC3E}">
        <p14:creationId xmlns:p14="http://schemas.microsoft.com/office/powerpoint/2010/main" val="2531921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7</a:t>
            </a:fld>
            <a:endParaRPr lang="es-ES"/>
          </a:p>
        </p:txBody>
      </p:sp>
    </p:spTree>
    <p:extLst>
      <p:ext uri="{BB962C8B-B14F-4D97-AF65-F5344CB8AC3E}">
        <p14:creationId xmlns:p14="http://schemas.microsoft.com/office/powerpoint/2010/main" val="1610295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8</a:t>
            </a:fld>
            <a:endParaRPr lang="es-ES"/>
          </a:p>
        </p:txBody>
      </p:sp>
    </p:spTree>
    <p:extLst>
      <p:ext uri="{BB962C8B-B14F-4D97-AF65-F5344CB8AC3E}">
        <p14:creationId xmlns:p14="http://schemas.microsoft.com/office/powerpoint/2010/main" val="5324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9</a:t>
            </a:fld>
            <a:endParaRPr lang="es-ES"/>
          </a:p>
        </p:txBody>
      </p:sp>
    </p:spTree>
    <p:extLst>
      <p:ext uri="{BB962C8B-B14F-4D97-AF65-F5344CB8AC3E}">
        <p14:creationId xmlns:p14="http://schemas.microsoft.com/office/powerpoint/2010/main" val="37682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10</a:t>
            </a:fld>
            <a:endParaRPr lang="es-ES"/>
          </a:p>
        </p:txBody>
      </p:sp>
    </p:spTree>
    <p:extLst>
      <p:ext uri="{BB962C8B-B14F-4D97-AF65-F5344CB8AC3E}">
        <p14:creationId xmlns:p14="http://schemas.microsoft.com/office/powerpoint/2010/main" val="1159377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1447800"/>
            <a:ext cx="8825658" cy="3329581"/>
          </a:xfrm>
        </p:spPr>
        <p:txBody>
          <a:bodyPr rtlCol="0" anchor="b"/>
          <a:lstStyle>
            <a:lvl1pPr>
              <a:defRPr sz="72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p:txBody>
          <a:bodyPr rtlCol="0"/>
          <a:lstStyle/>
          <a:p>
            <a:pPr rtl="0"/>
            <a:fld id="{4AAD347D-5ACD-4C99-B74B-A9C85AD731AF}" type="datetimeFigureOut">
              <a:rPr lang="es-ES" noProof="0" smtClean="0"/>
              <a:t>15/05/2023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8825659" cy="1981200"/>
          </a:xfrm>
        </p:spPr>
        <p:txBody>
          <a:bodyPr rtlCol="0"/>
          <a:lstStyle>
            <a:lvl1pPr>
              <a:defRPr sz="4800"/>
            </a:lvl1pPr>
          </a:lstStyle>
          <a:p>
            <a:pPr rtl="0"/>
            <a:r>
              <a:rPr lang="es-ES" noProof="0"/>
              <a:t>Haga clic para modificar el estilo de título del patrón</a:t>
            </a:r>
          </a:p>
        </p:txBody>
      </p:sp>
      <p:sp>
        <p:nvSpPr>
          <p:cNvPr id="8" name="Marcador de texto 3"/>
          <p:cNvSpPr>
            <a:spLocks noGrp="1"/>
          </p:cNvSpPr>
          <p:nvPr>
            <p:ph type="body" sz="half" idx="2"/>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574801" y="1447800"/>
            <a:ext cx="7999315" cy="2323374"/>
          </a:xfrm>
        </p:spPr>
        <p:txBody>
          <a:bodyPr rtlCol="0"/>
          <a:lstStyle>
            <a:lvl1pPr>
              <a:defRPr sz="4800"/>
            </a:lvl1pPr>
          </a:lstStyle>
          <a:p>
            <a:pPr rtl="0"/>
            <a:r>
              <a:rPr lang="es-ES" noProof="0"/>
              <a:t>Haga clic para modificar el estilo de título del patrón</a:t>
            </a:r>
          </a:p>
        </p:txBody>
      </p:sp>
      <p:sp>
        <p:nvSpPr>
          <p:cNvPr id="14" name="Marcador de texto 3"/>
          <p:cNvSpPr>
            <a:spLocks noGrp="1"/>
          </p:cNvSpPr>
          <p:nvPr>
            <p:ph type="body" sz="half" idx="13"/>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0" name="Marcador de texto 3"/>
          <p:cNvSpPr>
            <a:spLocks noGrp="1"/>
          </p:cNvSpPr>
          <p:nvPr>
            <p:ph type="body" sz="half" idx="2"/>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
        <p:nvSpPr>
          <p:cNvPr id="9" name="Cuadro de texto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
        <p:nvSpPr>
          <p:cNvPr id="13" name="Cuadro de texto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54954" y="3124201"/>
            <a:ext cx="8825660" cy="1653180"/>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6" name="Marcador de texto 3"/>
          <p:cNvSpPr>
            <a:spLocks noGrp="1"/>
          </p:cNvSpPr>
          <p:nvPr>
            <p:ph type="body" sz="half" idx="15"/>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texto 3"/>
          <p:cNvSpPr>
            <a:spLocks noGrp="1"/>
          </p:cNvSpPr>
          <p:nvPr>
            <p:ph type="body" sz="half" idx="16"/>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texto 3"/>
          <p:cNvSpPr>
            <a:spLocks noGrp="1"/>
          </p:cNvSpPr>
          <p:nvPr>
            <p:ph type="body" sz="half" idx="17"/>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9" name="Marcador de posición de imagen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2" name="Marcador de texto 3"/>
          <p:cNvSpPr>
            <a:spLocks noGrp="1"/>
          </p:cNvSpPr>
          <p:nvPr>
            <p:ph type="body" sz="half" idx="18"/>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0" name="Marcador de posición de imagen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3" name="Marcador de texto 3"/>
          <p:cNvSpPr>
            <a:spLocks noGrp="1"/>
          </p:cNvSpPr>
          <p:nvPr>
            <p:ph type="body" sz="half" idx="19"/>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1" name="Marcador de posición de imagen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texto 3"/>
          <p:cNvSpPr>
            <a:spLocks noGrp="1"/>
          </p:cNvSpPr>
          <p:nvPr>
            <p:ph type="body" sz="half" idx="20"/>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nchorCtr="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304212" y="430213"/>
            <a:ext cx="1752601" cy="5826125"/>
          </a:xfrm>
        </p:spPr>
        <p:txBody>
          <a:bodyPr vert="eaVert" rtlCol="0" anchor="b" anchorCtr="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52463" y="887414"/>
            <a:ext cx="7423149" cy="536892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4956" y="2861733"/>
            <a:ext cx="8825657" cy="1915647"/>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7" name="Marcador de fecha 2"/>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3"/>
          <p:cNvSpPr>
            <a:spLocks noGrp="1"/>
          </p:cNvSpPr>
          <p:nvPr>
            <p:ph type="ftr" sz="quarter" idx="11"/>
          </p:nvPr>
        </p:nvSpPr>
        <p:spPr/>
        <p:txBody>
          <a:bodyPr rtlCol="0"/>
          <a:lstStyle/>
          <a:p>
            <a:pPr rtl="0"/>
            <a:endParaRPr lang="es-ES" noProof="0"/>
          </a:p>
        </p:txBody>
      </p:sp>
      <p:sp>
        <p:nvSpPr>
          <p:cNvPr id="6" name="Marcador de posición de número de diapositiva 4"/>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Marcador de fecha 1"/>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2"/>
          <p:cNvSpPr>
            <a:spLocks noGrp="1"/>
          </p:cNvSpPr>
          <p:nvPr>
            <p:ph type="ftr" sz="quarter" idx="11"/>
          </p:nvPr>
        </p:nvSpPr>
        <p:spPr/>
        <p:txBody>
          <a:bodyPr rtlCol="0"/>
          <a:lstStyle/>
          <a:p>
            <a:pPr rtl="0"/>
            <a:endParaRPr lang="es-ES" noProof="0"/>
          </a:p>
        </p:txBody>
      </p:sp>
      <p:sp>
        <p:nvSpPr>
          <p:cNvPr id="6" name="Marcador de número de diapositiva 3"/>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3401064" cy="1447800"/>
          </a:xfrm>
        </p:spPr>
        <p:txBody>
          <a:bodyPr rtlCol="0" anchor="b"/>
          <a:lstStyle>
            <a:lvl1pPr algn="l">
              <a:defRPr sz="2400" b="0"/>
            </a:lvl1pPr>
          </a:lstStyle>
          <a:p>
            <a:pPr rtl="0"/>
            <a:r>
              <a:rPr lang="es-ES" noProof="0"/>
              <a:t>Haga clic para modificar el estilo de título del patrón</a:t>
            </a:r>
          </a:p>
        </p:txBody>
      </p:sp>
      <p:sp>
        <p:nvSpPr>
          <p:cNvPr id="3" name="Marcador de contenido 2"/>
          <p:cNvSpPr>
            <a:spLocks noGrp="1"/>
          </p:cNvSpPr>
          <p:nvPr>
            <p:ph idx="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7" name="Marcador de fecha 4"/>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5" name="Marcador de pie de página 5"/>
          <p:cNvSpPr>
            <a:spLocks noGrp="1"/>
          </p:cNvSpPr>
          <p:nvPr>
            <p:ph type="ftr" sz="quarter" idx="11"/>
          </p:nvPr>
        </p:nvSpPr>
        <p:spPr/>
        <p:txBody>
          <a:bodyPr rtlCol="0"/>
          <a:lstStyle/>
          <a:p>
            <a:pPr rtl="0"/>
            <a:endParaRPr lang="es-ES" noProof="0"/>
          </a:p>
        </p:txBody>
      </p:sp>
      <p:sp>
        <p:nvSpPr>
          <p:cNvPr id="6"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15/05/2023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n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Elipse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n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n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ángulo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Marcador de título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4509A250-FF31-4206-8172-F9D3106AACB1}" type="datetimeFigureOut">
              <a:rPr lang="es-ES" noProof="0" smtClean="0"/>
              <a:t>15/05/2023</a:t>
            </a:fld>
            <a:endParaRPr lang="es-ES" noProof="0"/>
          </a:p>
        </p:txBody>
      </p:sp>
      <p:sp>
        <p:nvSpPr>
          <p:cNvPr id="5" name="Marcador de pie de página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s-ES" noProof="0"/>
          </a:p>
        </p:txBody>
      </p:sp>
      <p:sp>
        <p:nvSpPr>
          <p:cNvPr id="6" name="Marcador de número de diapositiva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es-ES" noProof="0" smtClean="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Imagen 4" descr="tela metálica">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D30D32A-359B-41BB-9746-2CF3A21EEFFC}"/>
              </a:ext>
            </a:extLst>
          </p:cNvPr>
          <p:cNvSpPr>
            <a:spLocks noGrp="1"/>
          </p:cNvSpPr>
          <p:nvPr>
            <p:ph type="ctrTitle"/>
          </p:nvPr>
        </p:nvSpPr>
        <p:spPr>
          <a:xfrm>
            <a:off x="1092324" y="1447800"/>
            <a:ext cx="11226391" cy="3329581"/>
          </a:xfrm>
        </p:spPr>
        <p:txBody>
          <a:bodyPr rtlCol="0">
            <a:normAutofit/>
          </a:bodyPr>
          <a:lstStyle/>
          <a:p>
            <a:pPr rtl="0"/>
            <a:r>
              <a:rPr lang="es-ES" sz="6000" dirty="0"/>
              <a:t>BASES DE DATOS EN JAVA</a:t>
            </a:r>
          </a:p>
        </p:txBody>
      </p:sp>
      <p:sp>
        <p:nvSpPr>
          <p:cNvPr id="3" name="Subtítulo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rtlCol="0">
            <a:normAutofit/>
          </a:bodyPr>
          <a:lstStyle/>
          <a:p>
            <a:pPr rtl="0"/>
            <a:r>
              <a:rPr lang="es-ES" dirty="0"/>
              <a:t>LORENZO NOGUEIRA PAN</a:t>
            </a:r>
          </a:p>
        </p:txBody>
      </p:sp>
      <p:sp>
        <p:nvSpPr>
          <p:cNvPr id="20" name="Rectángulo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C570-72AC-45BE-BB60-458EBBAC8C19}"/>
              </a:ext>
            </a:extLst>
          </p:cNvPr>
          <p:cNvSpPr>
            <a:spLocks noGrp="1"/>
          </p:cNvSpPr>
          <p:nvPr>
            <p:ph type="title"/>
          </p:nvPr>
        </p:nvSpPr>
        <p:spPr>
          <a:xfrm>
            <a:off x="1453403" y="1046955"/>
            <a:ext cx="7968954" cy="1400530"/>
          </a:xfrm>
        </p:spPr>
        <p:txBody>
          <a:bodyPr rtlCol="0"/>
          <a:lstStyle/>
          <a:p>
            <a:pPr rtl="0"/>
            <a:r>
              <a:rPr lang="es-ES" sz="3200" noProof="1"/>
              <a:t>Interfaz:</a:t>
            </a:r>
            <a:br>
              <a:rPr lang="es-ES" sz="3200" noProof="1"/>
            </a:br>
            <a:r>
              <a:rPr lang="es-ES" sz="2000" noProof="1">
                <a:solidFill>
                  <a:schemeClr val="accent1"/>
                </a:solidFill>
              </a:rPr>
              <a:t>CLASE LEAGUE:</a:t>
            </a:r>
            <a:br>
              <a:rPr lang="es-ES" sz="3200" noProof="1"/>
            </a:br>
            <a:br>
              <a:rPr lang="es-ES" sz="3200" noProof="1"/>
            </a:br>
            <a:endParaRPr lang="es-ES" sz="3200" noProof="1"/>
          </a:p>
        </p:txBody>
      </p:sp>
      <p:sp>
        <p:nvSpPr>
          <p:cNvPr id="8" name="Cerrar llave 7">
            <a:extLst>
              <a:ext uri="{FF2B5EF4-FFF2-40B4-BE49-F238E27FC236}">
                <a16:creationId xmlns:a16="http://schemas.microsoft.com/office/drawing/2014/main" id="{F7EAB757-8262-2563-E32E-0DBA22E3EA1C}"/>
              </a:ext>
            </a:extLst>
          </p:cNvPr>
          <p:cNvSpPr/>
          <p:nvPr/>
        </p:nvSpPr>
        <p:spPr>
          <a:xfrm>
            <a:off x="8303737" y="928385"/>
            <a:ext cx="379562" cy="131348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dirty="0"/>
          </a:p>
        </p:txBody>
      </p:sp>
      <p:sp>
        <p:nvSpPr>
          <p:cNvPr id="9" name="Cerrar llave 8">
            <a:extLst>
              <a:ext uri="{FF2B5EF4-FFF2-40B4-BE49-F238E27FC236}">
                <a16:creationId xmlns:a16="http://schemas.microsoft.com/office/drawing/2014/main" id="{9CA9C1D4-77B4-578B-DC1A-3AF0AB76CB1F}"/>
              </a:ext>
            </a:extLst>
          </p:cNvPr>
          <p:cNvSpPr/>
          <p:nvPr/>
        </p:nvSpPr>
        <p:spPr>
          <a:xfrm>
            <a:off x="7067547" y="3295933"/>
            <a:ext cx="379562" cy="295023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3" name="CuadroTexto 12">
            <a:extLst>
              <a:ext uri="{FF2B5EF4-FFF2-40B4-BE49-F238E27FC236}">
                <a16:creationId xmlns:a16="http://schemas.microsoft.com/office/drawing/2014/main" id="{84318234-96B3-7C4A-1E39-2A336DB4DD8F}"/>
              </a:ext>
            </a:extLst>
          </p:cNvPr>
          <p:cNvSpPr txBox="1"/>
          <p:nvPr/>
        </p:nvSpPr>
        <p:spPr>
          <a:xfrm>
            <a:off x="8961302" y="1199202"/>
            <a:ext cx="2951777" cy="1323439"/>
          </a:xfrm>
          <a:prstGeom prst="rect">
            <a:avLst/>
          </a:prstGeom>
          <a:noFill/>
        </p:spPr>
        <p:txBody>
          <a:bodyPr wrap="square" rtlCol="0">
            <a:spAutoFit/>
          </a:bodyPr>
          <a:lstStyle/>
          <a:p>
            <a:r>
              <a:rPr lang="es-ES" sz="1600" dirty="0"/>
              <a:t>MODIFY:</a:t>
            </a:r>
          </a:p>
          <a:p>
            <a:r>
              <a:rPr lang="es-ES" sz="1600" dirty="0"/>
              <a:t>En este menú de encuentran las opciones para modificar las 4 tablas visibles.</a:t>
            </a:r>
          </a:p>
        </p:txBody>
      </p:sp>
      <p:sp>
        <p:nvSpPr>
          <p:cNvPr id="14" name="CuadroTexto 13">
            <a:extLst>
              <a:ext uri="{FF2B5EF4-FFF2-40B4-BE49-F238E27FC236}">
                <a16:creationId xmlns:a16="http://schemas.microsoft.com/office/drawing/2014/main" id="{632A5694-A0C3-67F9-9F07-00B3EAF708B6}"/>
              </a:ext>
            </a:extLst>
          </p:cNvPr>
          <p:cNvSpPr txBox="1"/>
          <p:nvPr/>
        </p:nvSpPr>
        <p:spPr>
          <a:xfrm>
            <a:off x="7894326" y="3748942"/>
            <a:ext cx="3261293" cy="2062103"/>
          </a:xfrm>
          <a:prstGeom prst="rect">
            <a:avLst/>
          </a:prstGeom>
          <a:noFill/>
        </p:spPr>
        <p:txBody>
          <a:bodyPr wrap="square" rtlCol="0">
            <a:spAutoFit/>
          </a:bodyPr>
          <a:lstStyle/>
          <a:p>
            <a:r>
              <a:rPr lang="es-ES" sz="1600" dirty="0"/>
              <a:t>League: </a:t>
            </a:r>
          </a:p>
          <a:p>
            <a:r>
              <a:rPr lang="es-ES" sz="1600" dirty="0"/>
              <a:t>Permite tanto crear como eliminar y editar las ligas existentes en la base de datos, si el usuario lo desea puede dibujar un logo para su liga o utilizar una imagen de su </a:t>
            </a:r>
            <a:r>
              <a:rPr lang="es-ES" sz="1600" dirty="0" err="1"/>
              <a:t>galeria</a:t>
            </a:r>
            <a:r>
              <a:rPr lang="es-ES" sz="1600" dirty="0"/>
              <a:t>.</a:t>
            </a:r>
          </a:p>
        </p:txBody>
      </p:sp>
      <p:pic>
        <p:nvPicPr>
          <p:cNvPr id="4" name="Imagen 3">
            <a:extLst>
              <a:ext uri="{FF2B5EF4-FFF2-40B4-BE49-F238E27FC236}">
                <a16:creationId xmlns:a16="http://schemas.microsoft.com/office/drawing/2014/main" id="{DF14C47A-7562-DB16-D00F-7936E981C86F}"/>
              </a:ext>
            </a:extLst>
          </p:cNvPr>
          <p:cNvPicPr>
            <a:picLocks noChangeAspect="1"/>
          </p:cNvPicPr>
          <p:nvPr/>
        </p:nvPicPr>
        <p:blipFill>
          <a:blip r:embed="rId3"/>
          <a:stretch>
            <a:fillRect/>
          </a:stretch>
        </p:blipFill>
        <p:spPr>
          <a:xfrm>
            <a:off x="5606169" y="750474"/>
            <a:ext cx="2449353" cy="1669305"/>
          </a:xfrm>
          <a:prstGeom prst="rect">
            <a:avLst/>
          </a:prstGeom>
        </p:spPr>
      </p:pic>
      <p:pic>
        <p:nvPicPr>
          <p:cNvPr id="10" name="Imagen 9">
            <a:extLst>
              <a:ext uri="{FF2B5EF4-FFF2-40B4-BE49-F238E27FC236}">
                <a16:creationId xmlns:a16="http://schemas.microsoft.com/office/drawing/2014/main" id="{AE72E792-0659-D9A3-F71B-7F080E6A2EA4}"/>
              </a:ext>
            </a:extLst>
          </p:cNvPr>
          <p:cNvPicPr>
            <a:picLocks noChangeAspect="1"/>
          </p:cNvPicPr>
          <p:nvPr/>
        </p:nvPicPr>
        <p:blipFill>
          <a:blip r:embed="rId4"/>
          <a:stretch>
            <a:fillRect/>
          </a:stretch>
        </p:blipFill>
        <p:spPr>
          <a:xfrm>
            <a:off x="517585" y="3114134"/>
            <a:ext cx="5858295" cy="3295291"/>
          </a:xfrm>
          <a:prstGeom prst="rect">
            <a:avLst/>
          </a:prstGeom>
        </p:spPr>
      </p:pic>
    </p:spTree>
    <p:extLst>
      <p:ext uri="{BB962C8B-B14F-4D97-AF65-F5344CB8AC3E}">
        <p14:creationId xmlns:p14="http://schemas.microsoft.com/office/powerpoint/2010/main" val="113545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C570-72AC-45BE-BB60-458EBBAC8C19}"/>
              </a:ext>
            </a:extLst>
          </p:cNvPr>
          <p:cNvSpPr>
            <a:spLocks noGrp="1"/>
          </p:cNvSpPr>
          <p:nvPr>
            <p:ph type="title"/>
          </p:nvPr>
        </p:nvSpPr>
        <p:spPr>
          <a:xfrm>
            <a:off x="1160105" y="261951"/>
            <a:ext cx="7968954" cy="1400530"/>
          </a:xfrm>
        </p:spPr>
        <p:txBody>
          <a:bodyPr rtlCol="0"/>
          <a:lstStyle/>
          <a:p>
            <a:pPr rtl="0"/>
            <a:r>
              <a:rPr lang="es-ES" sz="3200" noProof="1"/>
              <a:t>Interfaz:</a:t>
            </a:r>
            <a:br>
              <a:rPr lang="es-ES" sz="3200" noProof="1"/>
            </a:br>
            <a:r>
              <a:rPr lang="es-ES" sz="2000" noProof="1">
                <a:solidFill>
                  <a:schemeClr val="accent1"/>
                </a:solidFill>
              </a:rPr>
              <a:t>GUARDADO Y ACCESO A ARCHIVOS:</a:t>
            </a:r>
            <a:br>
              <a:rPr lang="es-ES" sz="3200" noProof="1"/>
            </a:br>
            <a:br>
              <a:rPr lang="es-ES" sz="3200" noProof="1"/>
            </a:br>
            <a:endParaRPr lang="es-ES" sz="3200" noProof="1"/>
          </a:p>
        </p:txBody>
      </p:sp>
      <p:sp>
        <p:nvSpPr>
          <p:cNvPr id="8" name="Cerrar llave 7">
            <a:extLst>
              <a:ext uri="{FF2B5EF4-FFF2-40B4-BE49-F238E27FC236}">
                <a16:creationId xmlns:a16="http://schemas.microsoft.com/office/drawing/2014/main" id="{F7EAB757-8262-2563-E32E-0DBA22E3EA1C}"/>
              </a:ext>
            </a:extLst>
          </p:cNvPr>
          <p:cNvSpPr/>
          <p:nvPr/>
        </p:nvSpPr>
        <p:spPr>
          <a:xfrm rot="5400000">
            <a:off x="1127105" y="3779772"/>
            <a:ext cx="379562" cy="131348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dirty="0"/>
          </a:p>
        </p:txBody>
      </p:sp>
      <p:sp>
        <p:nvSpPr>
          <p:cNvPr id="9" name="Cerrar llave 8">
            <a:extLst>
              <a:ext uri="{FF2B5EF4-FFF2-40B4-BE49-F238E27FC236}">
                <a16:creationId xmlns:a16="http://schemas.microsoft.com/office/drawing/2014/main" id="{9CA9C1D4-77B4-578B-DC1A-3AF0AB76CB1F}"/>
              </a:ext>
            </a:extLst>
          </p:cNvPr>
          <p:cNvSpPr/>
          <p:nvPr/>
        </p:nvSpPr>
        <p:spPr>
          <a:xfrm rot="5400000">
            <a:off x="3020863" y="3679006"/>
            <a:ext cx="379562" cy="1515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3" name="CuadroTexto 12">
            <a:extLst>
              <a:ext uri="{FF2B5EF4-FFF2-40B4-BE49-F238E27FC236}">
                <a16:creationId xmlns:a16="http://schemas.microsoft.com/office/drawing/2014/main" id="{84318234-96B3-7C4A-1E39-2A336DB4DD8F}"/>
              </a:ext>
            </a:extLst>
          </p:cNvPr>
          <p:cNvSpPr txBox="1"/>
          <p:nvPr/>
        </p:nvSpPr>
        <p:spPr>
          <a:xfrm>
            <a:off x="4891111" y="4665876"/>
            <a:ext cx="2511669" cy="1323439"/>
          </a:xfrm>
          <a:prstGeom prst="rect">
            <a:avLst/>
          </a:prstGeom>
          <a:noFill/>
        </p:spPr>
        <p:txBody>
          <a:bodyPr wrap="square" rtlCol="0">
            <a:spAutoFit/>
          </a:bodyPr>
          <a:lstStyle/>
          <a:p>
            <a:r>
              <a:rPr lang="es-ES" sz="1600" dirty="0" err="1"/>
              <a:t>Save</a:t>
            </a:r>
            <a:r>
              <a:rPr lang="es-ES" sz="1600" dirty="0"/>
              <a:t>:</a:t>
            </a:r>
          </a:p>
          <a:p>
            <a:r>
              <a:rPr lang="es-ES" sz="1600" dirty="0"/>
              <a:t>Te permite guardar el dibujo para poder cargarlo en otro momento.</a:t>
            </a:r>
          </a:p>
        </p:txBody>
      </p:sp>
      <p:sp>
        <p:nvSpPr>
          <p:cNvPr id="14" name="CuadroTexto 13">
            <a:extLst>
              <a:ext uri="{FF2B5EF4-FFF2-40B4-BE49-F238E27FC236}">
                <a16:creationId xmlns:a16="http://schemas.microsoft.com/office/drawing/2014/main" id="{632A5694-A0C3-67F9-9F07-00B3EAF708B6}"/>
              </a:ext>
            </a:extLst>
          </p:cNvPr>
          <p:cNvSpPr txBox="1"/>
          <p:nvPr/>
        </p:nvSpPr>
        <p:spPr>
          <a:xfrm>
            <a:off x="2453137" y="4689221"/>
            <a:ext cx="2403535" cy="830997"/>
          </a:xfrm>
          <a:prstGeom prst="rect">
            <a:avLst/>
          </a:prstGeom>
          <a:noFill/>
        </p:spPr>
        <p:txBody>
          <a:bodyPr wrap="square" rtlCol="0">
            <a:spAutoFit/>
          </a:bodyPr>
          <a:lstStyle/>
          <a:p>
            <a:r>
              <a:rPr lang="es-ES" sz="1600" dirty="0" err="1"/>
              <a:t>Draw</a:t>
            </a:r>
            <a:r>
              <a:rPr lang="es-ES" sz="1600" dirty="0"/>
              <a:t>: </a:t>
            </a:r>
          </a:p>
          <a:p>
            <a:r>
              <a:rPr lang="es-ES" sz="1600" dirty="0"/>
              <a:t>Abre la ventana de dibujo.</a:t>
            </a:r>
          </a:p>
        </p:txBody>
      </p:sp>
      <p:pic>
        <p:nvPicPr>
          <p:cNvPr id="5" name="Imagen 4">
            <a:extLst>
              <a:ext uri="{FF2B5EF4-FFF2-40B4-BE49-F238E27FC236}">
                <a16:creationId xmlns:a16="http://schemas.microsoft.com/office/drawing/2014/main" id="{647AC56F-94AC-AD64-4BAA-4E538079A733}"/>
              </a:ext>
            </a:extLst>
          </p:cNvPr>
          <p:cNvPicPr>
            <a:picLocks noChangeAspect="1"/>
          </p:cNvPicPr>
          <p:nvPr/>
        </p:nvPicPr>
        <p:blipFill>
          <a:blip r:embed="rId3"/>
          <a:stretch>
            <a:fillRect/>
          </a:stretch>
        </p:blipFill>
        <p:spPr>
          <a:xfrm>
            <a:off x="515481" y="1491730"/>
            <a:ext cx="6741847" cy="2578157"/>
          </a:xfrm>
          <a:prstGeom prst="rect">
            <a:avLst/>
          </a:prstGeom>
        </p:spPr>
      </p:pic>
      <p:sp>
        <p:nvSpPr>
          <p:cNvPr id="6" name="CuadroTexto 5">
            <a:extLst>
              <a:ext uri="{FF2B5EF4-FFF2-40B4-BE49-F238E27FC236}">
                <a16:creationId xmlns:a16="http://schemas.microsoft.com/office/drawing/2014/main" id="{4791378A-624B-8B52-866E-5381E35E0959}"/>
              </a:ext>
            </a:extLst>
          </p:cNvPr>
          <p:cNvSpPr txBox="1"/>
          <p:nvPr/>
        </p:nvSpPr>
        <p:spPr>
          <a:xfrm>
            <a:off x="196945" y="4689221"/>
            <a:ext cx="1899274" cy="1077218"/>
          </a:xfrm>
          <a:prstGeom prst="rect">
            <a:avLst/>
          </a:prstGeom>
          <a:noFill/>
        </p:spPr>
        <p:txBody>
          <a:bodyPr wrap="square" rtlCol="0">
            <a:spAutoFit/>
          </a:bodyPr>
          <a:lstStyle/>
          <a:p>
            <a:r>
              <a:rPr lang="es-ES" sz="1600" dirty="0"/>
              <a:t>Logo: </a:t>
            </a:r>
          </a:p>
          <a:p>
            <a:r>
              <a:rPr lang="es-ES" sz="1600" dirty="0"/>
              <a:t>Ventana que permite dibujar un logo simple</a:t>
            </a:r>
          </a:p>
        </p:txBody>
      </p:sp>
      <p:sp>
        <p:nvSpPr>
          <p:cNvPr id="7" name="Cerrar llave 6">
            <a:extLst>
              <a:ext uri="{FF2B5EF4-FFF2-40B4-BE49-F238E27FC236}">
                <a16:creationId xmlns:a16="http://schemas.microsoft.com/office/drawing/2014/main" id="{A6F89438-40A7-2FAC-5396-14991B7B67DF}"/>
              </a:ext>
            </a:extLst>
          </p:cNvPr>
          <p:cNvSpPr/>
          <p:nvPr/>
        </p:nvSpPr>
        <p:spPr>
          <a:xfrm rot="5400000">
            <a:off x="5673182" y="3679005"/>
            <a:ext cx="379562" cy="1515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pic>
        <p:nvPicPr>
          <p:cNvPr id="12" name="Imagen 11">
            <a:extLst>
              <a:ext uri="{FF2B5EF4-FFF2-40B4-BE49-F238E27FC236}">
                <a16:creationId xmlns:a16="http://schemas.microsoft.com/office/drawing/2014/main" id="{280A8521-C6FC-56FF-64A3-10B6DC6163DE}"/>
              </a:ext>
            </a:extLst>
          </p:cNvPr>
          <p:cNvPicPr>
            <a:picLocks noChangeAspect="1"/>
          </p:cNvPicPr>
          <p:nvPr/>
        </p:nvPicPr>
        <p:blipFill>
          <a:blip r:embed="rId4"/>
          <a:stretch>
            <a:fillRect/>
          </a:stretch>
        </p:blipFill>
        <p:spPr>
          <a:xfrm>
            <a:off x="7450529" y="1725409"/>
            <a:ext cx="4577296" cy="2072964"/>
          </a:xfrm>
          <a:prstGeom prst="rect">
            <a:avLst/>
          </a:prstGeom>
        </p:spPr>
      </p:pic>
      <p:sp>
        <p:nvSpPr>
          <p:cNvPr id="15" name="CuadroTexto 14">
            <a:extLst>
              <a:ext uri="{FF2B5EF4-FFF2-40B4-BE49-F238E27FC236}">
                <a16:creationId xmlns:a16="http://schemas.microsoft.com/office/drawing/2014/main" id="{4D0449EB-06CF-B41E-320E-230AB35C66EB}"/>
              </a:ext>
            </a:extLst>
          </p:cNvPr>
          <p:cNvSpPr txBox="1"/>
          <p:nvPr/>
        </p:nvSpPr>
        <p:spPr>
          <a:xfrm>
            <a:off x="7295266" y="4436512"/>
            <a:ext cx="2511669" cy="830997"/>
          </a:xfrm>
          <a:prstGeom prst="rect">
            <a:avLst/>
          </a:prstGeom>
          <a:noFill/>
        </p:spPr>
        <p:txBody>
          <a:bodyPr wrap="square" rtlCol="0">
            <a:spAutoFit/>
          </a:bodyPr>
          <a:lstStyle/>
          <a:p>
            <a:r>
              <a:rPr lang="es-ES" sz="1600" dirty="0" err="1"/>
              <a:t>Reload</a:t>
            </a:r>
            <a:r>
              <a:rPr lang="es-ES" sz="1600" dirty="0"/>
              <a:t>:</a:t>
            </a:r>
          </a:p>
          <a:p>
            <a:r>
              <a:rPr lang="es-ES" sz="1600" dirty="0"/>
              <a:t>Abre la ventana para seleccionar la imagen.</a:t>
            </a:r>
          </a:p>
        </p:txBody>
      </p:sp>
      <p:sp>
        <p:nvSpPr>
          <p:cNvPr id="16" name="Cerrar llave 15">
            <a:extLst>
              <a:ext uri="{FF2B5EF4-FFF2-40B4-BE49-F238E27FC236}">
                <a16:creationId xmlns:a16="http://schemas.microsoft.com/office/drawing/2014/main" id="{1F29BAD4-D7FD-073A-F713-6744D9C4E23D}"/>
              </a:ext>
            </a:extLst>
          </p:cNvPr>
          <p:cNvSpPr/>
          <p:nvPr/>
        </p:nvSpPr>
        <p:spPr>
          <a:xfrm rot="5400000">
            <a:off x="8073838" y="3374205"/>
            <a:ext cx="379562" cy="15150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7" name="Cerrar llave 16">
            <a:extLst>
              <a:ext uri="{FF2B5EF4-FFF2-40B4-BE49-F238E27FC236}">
                <a16:creationId xmlns:a16="http://schemas.microsoft.com/office/drawing/2014/main" id="{0E40E0FC-733E-6033-2ECC-FC7CB2223C22}"/>
              </a:ext>
            </a:extLst>
          </p:cNvPr>
          <p:cNvSpPr/>
          <p:nvPr/>
        </p:nvSpPr>
        <p:spPr>
          <a:xfrm rot="5400000">
            <a:off x="10452203" y="2722527"/>
            <a:ext cx="379562" cy="277168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8" name="CuadroTexto 17">
            <a:extLst>
              <a:ext uri="{FF2B5EF4-FFF2-40B4-BE49-F238E27FC236}">
                <a16:creationId xmlns:a16="http://schemas.microsoft.com/office/drawing/2014/main" id="{65382AB3-1799-8A0C-18EB-55FB9B800E23}"/>
              </a:ext>
            </a:extLst>
          </p:cNvPr>
          <p:cNvSpPr txBox="1"/>
          <p:nvPr/>
        </p:nvSpPr>
        <p:spPr>
          <a:xfrm>
            <a:off x="9699421" y="4450208"/>
            <a:ext cx="2511669" cy="1077218"/>
          </a:xfrm>
          <a:prstGeom prst="rect">
            <a:avLst/>
          </a:prstGeom>
          <a:noFill/>
        </p:spPr>
        <p:txBody>
          <a:bodyPr wrap="square" rtlCol="0">
            <a:spAutoFit/>
          </a:bodyPr>
          <a:lstStyle/>
          <a:p>
            <a:r>
              <a:rPr lang="es-ES" sz="1600" dirty="0"/>
              <a:t>Load:</a:t>
            </a:r>
          </a:p>
          <a:p>
            <a:r>
              <a:rPr lang="es-ES" sz="1600" dirty="0"/>
              <a:t>Te permite cargar imágenes para usarlas como logo de la liga.</a:t>
            </a:r>
          </a:p>
        </p:txBody>
      </p:sp>
    </p:spTree>
    <p:extLst>
      <p:ext uri="{BB962C8B-B14F-4D97-AF65-F5344CB8AC3E}">
        <p14:creationId xmlns:p14="http://schemas.microsoft.com/office/powerpoint/2010/main" val="3920871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C570-72AC-45BE-BB60-458EBBAC8C19}"/>
              </a:ext>
            </a:extLst>
          </p:cNvPr>
          <p:cNvSpPr>
            <a:spLocks noGrp="1"/>
          </p:cNvSpPr>
          <p:nvPr>
            <p:ph type="title"/>
          </p:nvPr>
        </p:nvSpPr>
        <p:spPr>
          <a:xfrm>
            <a:off x="1453403" y="1046955"/>
            <a:ext cx="7968954" cy="1400530"/>
          </a:xfrm>
        </p:spPr>
        <p:txBody>
          <a:bodyPr rtlCol="0"/>
          <a:lstStyle/>
          <a:p>
            <a:pPr rtl="0"/>
            <a:r>
              <a:rPr lang="es-ES" sz="3200" noProof="1"/>
              <a:t>Interfaz:</a:t>
            </a:r>
            <a:br>
              <a:rPr lang="es-ES" sz="3200" noProof="1"/>
            </a:br>
            <a:r>
              <a:rPr lang="es-ES" sz="2000" noProof="1">
                <a:solidFill>
                  <a:schemeClr val="accent1"/>
                </a:solidFill>
              </a:rPr>
              <a:t>CLASE PLAYER:</a:t>
            </a:r>
            <a:br>
              <a:rPr lang="es-ES" sz="3200" noProof="1"/>
            </a:br>
            <a:br>
              <a:rPr lang="es-ES" sz="3200" noProof="1"/>
            </a:br>
            <a:endParaRPr lang="es-ES" sz="3200" noProof="1"/>
          </a:p>
        </p:txBody>
      </p:sp>
      <p:sp>
        <p:nvSpPr>
          <p:cNvPr id="8" name="Cerrar llave 7">
            <a:extLst>
              <a:ext uri="{FF2B5EF4-FFF2-40B4-BE49-F238E27FC236}">
                <a16:creationId xmlns:a16="http://schemas.microsoft.com/office/drawing/2014/main" id="{F7EAB757-8262-2563-E32E-0DBA22E3EA1C}"/>
              </a:ext>
            </a:extLst>
          </p:cNvPr>
          <p:cNvSpPr/>
          <p:nvPr/>
        </p:nvSpPr>
        <p:spPr>
          <a:xfrm>
            <a:off x="7710227" y="1037852"/>
            <a:ext cx="379562" cy="131348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dirty="0"/>
          </a:p>
        </p:txBody>
      </p:sp>
      <p:sp>
        <p:nvSpPr>
          <p:cNvPr id="9" name="Cerrar llave 8">
            <a:extLst>
              <a:ext uri="{FF2B5EF4-FFF2-40B4-BE49-F238E27FC236}">
                <a16:creationId xmlns:a16="http://schemas.microsoft.com/office/drawing/2014/main" id="{9CA9C1D4-77B4-578B-DC1A-3AF0AB76CB1F}"/>
              </a:ext>
            </a:extLst>
          </p:cNvPr>
          <p:cNvSpPr/>
          <p:nvPr/>
        </p:nvSpPr>
        <p:spPr>
          <a:xfrm>
            <a:off x="7067547" y="3295933"/>
            <a:ext cx="379562" cy="295023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3" name="CuadroTexto 12">
            <a:extLst>
              <a:ext uri="{FF2B5EF4-FFF2-40B4-BE49-F238E27FC236}">
                <a16:creationId xmlns:a16="http://schemas.microsoft.com/office/drawing/2014/main" id="{84318234-96B3-7C4A-1E39-2A336DB4DD8F}"/>
              </a:ext>
            </a:extLst>
          </p:cNvPr>
          <p:cNvSpPr txBox="1"/>
          <p:nvPr/>
        </p:nvSpPr>
        <p:spPr>
          <a:xfrm>
            <a:off x="8271189" y="1153198"/>
            <a:ext cx="2951777" cy="1077218"/>
          </a:xfrm>
          <a:prstGeom prst="rect">
            <a:avLst/>
          </a:prstGeom>
          <a:noFill/>
        </p:spPr>
        <p:txBody>
          <a:bodyPr wrap="square" rtlCol="0">
            <a:spAutoFit/>
          </a:bodyPr>
          <a:lstStyle/>
          <a:p>
            <a:r>
              <a:rPr lang="es-ES" sz="1600" dirty="0" err="1"/>
              <a:t>Warnings</a:t>
            </a:r>
            <a:r>
              <a:rPr lang="es-ES" sz="1600" dirty="0"/>
              <a:t>:</a:t>
            </a:r>
          </a:p>
          <a:p>
            <a:r>
              <a:rPr lang="es-ES" sz="1600" dirty="0"/>
              <a:t>Mensajes de aviso y confirmación para los </a:t>
            </a:r>
            <a:r>
              <a:rPr lang="es-ES" sz="1600" dirty="0" err="1"/>
              <a:t>inserts</a:t>
            </a:r>
            <a:r>
              <a:rPr lang="es-ES" sz="1600" dirty="0"/>
              <a:t>, </a:t>
            </a:r>
            <a:r>
              <a:rPr lang="es-ES" sz="1600" dirty="0" err="1"/>
              <a:t>updates</a:t>
            </a:r>
            <a:r>
              <a:rPr lang="es-ES" sz="1600" dirty="0"/>
              <a:t> y </a:t>
            </a:r>
            <a:r>
              <a:rPr lang="es-ES" sz="1600" dirty="0" err="1"/>
              <a:t>deletes</a:t>
            </a:r>
            <a:r>
              <a:rPr lang="es-ES" sz="1600" dirty="0"/>
              <a:t>.</a:t>
            </a:r>
          </a:p>
        </p:txBody>
      </p:sp>
      <p:sp>
        <p:nvSpPr>
          <p:cNvPr id="14" name="CuadroTexto 13">
            <a:extLst>
              <a:ext uri="{FF2B5EF4-FFF2-40B4-BE49-F238E27FC236}">
                <a16:creationId xmlns:a16="http://schemas.microsoft.com/office/drawing/2014/main" id="{632A5694-A0C3-67F9-9F07-00B3EAF708B6}"/>
              </a:ext>
            </a:extLst>
          </p:cNvPr>
          <p:cNvSpPr txBox="1"/>
          <p:nvPr/>
        </p:nvSpPr>
        <p:spPr>
          <a:xfrm>
            <a:off x="7791710" y="4102625"/>
            <a:ext cx="3261293" cy="1077218"/>
          </a:xfrm>
          <a:prstGeom prst="rect">
            <a:avLst/>
          </a:prstGeom>
          <a:noFill/>
        </p:spPr>
        <p:txBody>
          <a:bodyPr wrap="square" rtlCol="0">
            <a:spAutoFit/>
          </a:bodyPr>
          <a:lstStyle/>
          <a:p>
            <a:r>
              <a:rPr lang="es-ES" sz="1600" dirty="0"/>
              <a:t>Player: </a:t>
            </a:r>
          </a:p>
          <a:p>
            <a:r>
              <a:rPr lang="es-ES" sz="1600" dirty="0"/>
              <a:t>Permite tanto crear como eliminar y editar los jugadores existentes en la base de datos.</a:t>
            </a:r>
          </a:p>
        </p:txBody>
      </p:sp>
      <p:pic>
        <p:nvPicPr>
          <p:cNvPr id="5" name="Imagen 4">
            <a:extLst>
              <a:ext uri="{FF2B5EF4-FFF2-40B4-BE49-F238E27FC236}">
                <a16:creationId xmlns:a16="http://schemas.microsoft.com/office/drawing/2014/main" id="{A16AEB0F-4CB7-6AAC-B2AD-8F6EE1DB9345}"/>
              </a:ext>
            </a:extLst>
          </p:cNvPr>
          <p:cNvPicPr>
            <a:picLocks noChangeAspect="1"/>
          </p:cNvPicPr>
          <p:nvPr/>
        </p:nvPicPr>
        <p:blipFill>
          <a:blip r:embed="rId3"/>
          <a:stretch>
            <a:fillRect/>
          </a:stretch>
        </p:blipFill>
        <p:spPr>
          <a:xfrm>
            <a:off x="359434" y="3216995"/>
            <a:ext cx="5736566" cy="3224945"/>
          </a:xfrm>
          <a:prstGeom prst="rect">
            <a:avLst/>
          </a:prstGeom>
        </p:spPr>
      </p:pic>
      <p:pic>
        <p:nvPicPr>
          <p:cNvPr id="7" name="Imagen 6">
            <a:extLst>
              <a:ext uri="{FF2B5EF4-FFF2-40B4-BE49-F238E27FC236}">
                <a16:creationId xmlns:a16="http://schemas.microsoft.com/office/drawing/2014/main" id="{80AEEBC1-4201-ECFB-248D-EE255F28A53B}"/>
              </a:ext>
            </a:extLst>
          </p:cNvPr>
          <p:cNvPicPr>
            <a:picLocks noChangeAspect="1"/>
          </p:cNvPicPr>
          <p:nvPr/>
        </p:nvPicPr>
        <p:blipFill>
          <a:blip r:embed="rId4"/>
          <a:stretch>
            <a:fillRect/>
          </a:stretch>
        </p:blipFill>
        <p:spPr>
          <a:xfrm>
            <a:off x="5092984" y="154658"/>
            <a:ext cx="2164344" cy="964117"/>
          </a:xfrm>
          <a:prstGeom prst="rect">
            <a:avLst/>
          </a:prstGeom>
        </p:spPr>
      </p:pic>
      <p:pic>
        <p:nvPicPr>
          <p:cNvPr id="12" name="Imagen 11">
            <a:extLst>
              <a:ext uri="{FF2B5EF4-FFF2-40B4-BE49-F238E27FC236}">
                <a16:creationId xmlns:a16="http://schemas.microsoft.com/office/drawing/2014/main" id="{79656405-316B-97B0-DF01-D7A69BD007E6}"/>
              </a:ext>
            </a:extLst>
          </p:cNvPr>
          <p:cNvPicPr>
            <a:picLocks noChangeAspect="1"/>
          </p:cNvPicPr>
          <p:nvPr/>
        </p:nvPicPr>
        <p:blipFill>
          <a:blip r:embed="rId5"/>
          <a:stretch>
            <a:fillRect/>
          </a:stretch>
        </p:blipFill>
        <p:spPr>
          <a:xfrm>
            <a:off x="5092984" y="1228224"/>
            <a:ext cx="2164344" cy="782848"/>
          </a:xfrm>
          <a:prstGeom prst="rect">
            <a:avLst/>
          </a:prstGeom>
        </p:spPr>
      </p:pic>
      <p:pic>
        <p:nvPicPr>
          <p:cNvPr id="16" name="Imagen 15">
            <a:extLst>
              <a:ext uri="{FF2B5EF4-FFF2-40B4-BE49-F238E27FC236}">
                <a16:creationId xmlns:a16="http://schemas.microsoft.com/office/drawing/2014/main" id="{60A13DE5-82DB-E817-B620-004215C7B883}"/>
              </a:ext>
            </a:extLst>
          </p:cNvPr>
          <p:cNvPicPr>
            <a:picLocks noChangeAspect="1"/>
          </p:cNvPicPr>
          <p:nvPr/>
        </p:nvPicPr>
        <p:blipFill>
          <a:blip r:embed="rId6"/>
          <a:stretch>
            <a:fillRect/>
          </a:stretch>
        </p:blipFill>
        <p:spPr>
          <a:xfrm>
            <a:off x="5132035" y="2078404"/>
            <a:ext cx="2086241" cy="975302"/>
          </a:xfrm>
          <a:prstGeom prst="rect">
            <a:avLst/>
          </a:prstGeom>
        </p:spPr>
      </p:pic>
    </p:spTree>
    <p:extLst>
      <p:ext uri="{BB962C8B-B14F-4D97-AF65-F5344CB8AC3E}">
        <p14:creationId xmlns:p14="http://schemas.microsoft.com/office/powerpoint/2010/main" val="756346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Imagen 14" descr="diseño abstracto">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ítulo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rtlCol="0">
            <a:normAutofit/>
          </a:bodyPr>
          <a:lstStyle/>
          <a:p>
            <a:pPr rtl="0"/>
            <a:r>
              <a:rPr lang="es-ES" dirty="0"/>
              <a:t>Gracias</a:t>
            </a:r>
          </a:p>
        </p:txBody>
      </p:sp>
      <p:sp>
        <p:nvSpPr>
          <p:cNvPr id="13" name="Subtítulo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rtlCol="0">
            <a:normAutofit/>
          </a:bodyPr>
          <a:lstStyle/>
          <a:p>
            <a:pPr rtl="0"/>
            <a:r>
              <a:rPr lang="es-ES" dirty="0"/>
              <a:t>Lnogueirapan@danielcastelao.org</a:t>
            </a:r>
          </a:p>
        </p:txBody>
      </p:sp>
      <p:sp>
        <p:nvSpPr>
          <p:cNvPr id="57" name="Rectángulo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174D3-6B10-409E-9110-EEBEAA7E38C0}"/>
              </a:ext>
            </a:extLst>
          </p:cNvPr>
          <p:cNvSpPr>
            <a:spLocks noGrp="1"/>
          </p:cNvSpPr>
          <p:nvPr>
            <p:ph type="title"/>
          </p:nvPr>
        </p:nvSpPr>
        <p:spPr>
          <a:xfrm>
            <a:off x="461288" y="888058"/>
            <a:ext cx="5180789" cy="1641986"/>
          </a:xfrm>
        </p:spPr>
        <p:txBody>
          <a:bodyPr rtlCol="0">
            <a:normAutofit/>
          </a:bodyPr>
          <a:lstStyle/>
          <a:p>
            <a:pPr rtl="0"/>
            <a:r>
              <a:rPr lang="es-ES" noProof="1"/>
              <a:t>Puntos principales:</a:t>
            </a:r>
          </a:p>
        </p:txBody>
      </p:sp>
      <p:pic>
        <p:nvPicPr>
          <p:cNvPr id="18" name="Imagen 17" descr="imagen abstracta">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ángulo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Marcador de contenido 3" descr="Gráfico de SmartArt">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39998961"/>
              </p:ext>
            </p:extLst>
          </p:nvPr>
        </p:nvGraphicFramePr>
        <p:xfrm>
          <a:off x="650666" y="1791419"/>
          <a:ext cx="4802031" cy="3809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05ABDF-B966-28D2-0441-79A713425232}"/>
              </a:ext>
            </a:extLst>
          </p:cNvPr>
          <p:cNvSpPr>
            <a:spLocks noGrp="1"/>
          </p:cNvSpPr>
          <p:nvPr>
            <p:ph type="title"/>
          </p:nvPr>
        </p:nvSpPr>
        <p:spPr/>
        <p:txBody>
          <a:bodyPr/>
          <a:lstStyle/>
          <a:p>
            <a:r>
              <a:rPr lang="es-ES" dirty="0"/>
              <a:t>Estructura de la base de datos:</a:t>
            </a:r>
            <a:br>
              <a:rPr lang="es-ES" dirty="0"/>
            </a:br>
            <a:r>
              <a:rPr lang="es-ES" sz="2000" noProof="1">
                <a:solidFill>
                  <a:schemeClr val="accent1"/>
                </a:solidFill>
              </a:rPr>
              <a:t>CREACIÓN DE LA BASE CON ACCESS:</a:t>
            </a:r>
            <a:endParaRPr lang="es-ES" dirty="0"/>
          </a:p>
        </p:txBody>
      </p:sp>
      <p:pic>
        <p:nvPicPr>
          <p:cNvPr id="5" name="Marcador de contenido 4">
            <a:extLst>
              <a:ext uri="{FF2B5EF4-FFF2-40B4-BE49-F238E27FC236}">
                <a16:creationId xmlns:a16="http://schemas.microsoft.com/office/drawing/2014/main" id="{58719149-D3B9-69F3-95EE-0AB6816B9924}"/>
              </a:ext>
            </a:extLst>
          </p:cNvPr>
          <p:cNvPicPr>
            <a:picLocks noGrp="1" noChangeAspect="1"/>
          </p:cNvPicPr>
          <p:nvPr>
            <p:ph idx="1"/>
          </p:nvPr>
        </p:nvPicPr>
        <p:blipFill>
          <a:blip r:embed="rId2"/>
          <a:stretch>
            <a:fillRect/>
          </a:stretch>
        </p:blipFill>
        <p:spPr>
          <a:xfrm>
            <a:off x="646111" y="1853248"/>
            <a:ext cx="7323404" cy="4195762"/>
          </a:xfrm>
        </p:spPr>
      </p:pic>
      <p:pic>
        <p:nvPicPr>
          <p:cNvPr id="7" name="Imagen 6">
            <a:extLst>
              <a:ext uri="{FF2B5EF4-FFF2-40B4-BE49-F238E27FC236}">
                <a16:creationId xmlns:a16="http://schemas.microsoft.com/office/drawing/2014/main" id="{EE019A4E-C67F-82CE-0CA2-C02365FC18F2}"/>
              </a:ext>
            </a:extLst>
          </p:cNvPr>
          <p:cNvPicPr>
            <a:picLocks noChangeAspect="1"/>
          </p:cNvPicPr>
          <p:nvPr/>
        </p:nvPicPr>
        <p:blipFill>
          <a:blip r:embed="rId3"/>
          <a:stretch>
            <a:fillRect/>
          </a:stretch>
        </p:blipFill>
        <p:spPr>
          <a:xfrm>
            <a:off x="8313344" y="1650871"/>
            <a:ext cx="2926021" cy="4600517"/>
          </a:xfrm>
          <a:prstGeom prst="rect">
            <a:avLst/>
          </a:prstGeom>
        </p:spPr>
      </p:pic>
    </p:spTree>
    <p:extLst>
      <p:ext uri="{BB962C8B-B14F-4D97-AF65-F5344CB8AC3E}">
        <p14:creationId xmlns:p14="http://schemas.microsoft.com/office/powerpoint/2010/main" val="27380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C570-72AC-45BE-BB60-458EBBAC8C19}"/>
              </a:ext>
            </a:extLst>
          </p:cNvPr>
          <p:cNvSpPr>
            <a:spLocks noGrp="1"/>
          </p:cNvSpPr>
          <p:nvPr>
            <p:ph type="title"/>
          </p:nvPr>
        </p:nvSpPr>
        <p:spPr>
          <a:xfrm>
            <a:off x="1712929" y="626891"/>
            <a:ext cx="7968954" cy="1400530"/>
          </a:xfrm>
        </p:spPr>
        <p:txBody>
          <a:bodyPr rtlCol="0"/>
          <a:lstStyle/>
          <a:p>
            <a:pPr rtl="0"/>
            <a:r>
              <a:rPr lang="es-ES" sz="3200" noProof="1"/>
              <a:t>Acceso a la base de datos:</a:t>
            </a:r>
            <a:br>
              <a:rPr lang="es-ES" sz="3200" noProof="1"/>
            </a:br>
            <a:r>
              <a:rPr lang="es-ES" sz="2000" noProof="1">
                <a:solidFill>
                  <a:schemeClr val="accent1"/>
                </a:solidFill>
              </a:rPr>
              <a:t>CLASE CONECTION:</a:t>
            </a:r>
            <a:br>
              <a:rPr lang="es-ES" sz="3200" noProof="1"/>
            </a:br>
            <a:br>
              <a:rPr lang="es-ES" sz="3200" noProof="1"/>
            </a:br>
            <a:endParaRPr lang="es-ES" sz="3200" noProof="1"/>
          </a:p>
        </p:txBody>
      </p:sp>
      <p:pic>
        <p:nvPicPr>
          <p:cNvPr id="5" name="Imagen 4">
            <a:extLst>
              <a:ext uri="{FF2B5EF4-FFF2-40B4-BE49-F238E27FC236}">
                <a16:creationId xmlns:a16="http://schemas.microsoft.com/office/drawing/2014/main" id="{640CA53E-A32F-2EE1-6EA1-6DF16C7D42BB}"/>
              </a:ext>
            </a:extLst>
          </p:cNvPr>
          <p:cNvPicPr>
            <a:picLocks noChangeAspect="1"/>
          </p:cNvPicPr>
          <p:nvPr/>
        </p:nvPicPr>
        <p:blipFill>
          <a:blip r:embed="rId3"/>
          <a:stretch>
            <a:fillRect/>
          </a:stretch>
        </p:blipFill>
        <p:spPr>
          <a:xfrm>
            <a:off x="382347" y="1736436"/>
            <a:ext cx="7113930" cy="4869301"/>
          </a:xfrm>
          <a:prstGeom prst="rect">
            <a:avLst/>
          </a:prstGeom>
        </p:spPr>
      </p:pic>
      <p:sp>
        <p:nvSpPr>
          <p:cNvPr id="8" name="Cerrar llave 7">
            <a:extLst>
              <a:ext uri="{FF2B5EF4-FFF2-40B4-BE49-F238E27FC236}">
                <a16:creationId xmlns:a16="http://schemas.microsoft.com/office/drawing/2014/main" id="{F7EAB757-8262-2563-E32E-0DBA22E3EA1C}"/>
              </a:ext>
            </a:extLst>
          </p:cNvPr>
          <p:cNvSpPr/>
          <p:nvPr/>
        </p:nvSpPr>
        <p:spPr>
          <a:xfrm>
            <a:off x="7686136" y="2855343"/>
            <a:ext cx="379562" cy="158726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9" name="Cerrar llave 8">
            <a:extLst>
              <a:ext uri="{FF2B5EF4-FFF2-40B4-BE49-F238E27FC236}">
                <a16:creationId xmlns:a16="http://schemas.microsoft.com/office/drawing/2014/main" id="{9CA9C1D4-77B4-578B-DC1A-3AF0AB76CB1F}"/>
              </a:ext>
            </a:extLst>
          </p:cNvPr>
          <p:cNvSpPr/>
          <p:nvPr/>
        </p:nvSpPr>
        <p:spPr>
          <a:xfrm>
            <a:off x="7686136" y="4942935"/>
            <a:ext cx="379562" cy="13601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cxnSp>
        <p:nvCxnSpPr>
          <p:cNvPr id="11" name="Conector recto de flecha 10">
            <a:extLst>
              <a:ext uri="{FF2B5EF4-FFF2-40B4-BE49-F238E27FC236}">
                <a16:creationId xmlns:a16="http://schemas.microsoft.com/office/drawing/2014/main" id="{9A59F6A5-6694-B38A-B494-D36235AC6FE5}"/>
              </a:ext>
            </a:extLst>
          </p:cNvPr>
          <p:cNvCxnSpPr>
            <a:cxnSpLocks/>
          </p:cNvCxnSpPr>
          <p:nvPr/>
        </p:nvCxnSpPr>
        <p:spPr>
          <a:xfrm>
            <a:off x="7686136" y="4718649"/>
            <a:ext cx="199574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CuadroTexto 12">
            <a:extLst>
              <a:ext uri="{FF2B5EF4-FFF2-40B4-BE49-F238E27FC236}">
                <a16:creationId xmlns:a16="http://schemas.microsoft.com/office/drawing/2014/main" id="{84318234-96B3-7C4A-1E39-2A336DB4DD8F}"/>
              </a:ext>
            </a:extLst>
          </p:cNvPr>
          <p:cNvSpPr txBox="1"/>
          <p:nvPr/>
        </p:nvSpPr>
        <p:spPr>
          <a:xfrm>
            <a:off x="8237719" y="2855343"/>
            <a:ext cx="2888327" cy="1569660"/>
          </a:xfrm>
          <a:prstGeom prst="rect">
            <a:avLst/>
          </a:prstGeom>
          <a:noFill/>
        </p:spPr>
        <p:txBody>
          <a:bodyPr wrap="square" rtlCol="0">
            <a:spAutoFit/>
          </a:bodyPr>
          <a:lstStyle/>
          <a:p>
            <a:r>
              <a:rPr lang="es-ES" sz="1600" dirty="0"/>
              <a:t>Método </a:t>
            </a:r>
            <a:r>
              <a:rPr lang="es-ES" sz="1600" dirty="0" err="1"/>
              <a:t>conection</a:t>
            </a:r>
            <a:r>
              <a:rPr lang="es-ES" sz="1600" dirty="0"/>
              <a:t>: </a:t>
            </a:r>
          </a:p>
          <a:p>
            <a:r>
              <a:rPr lang="es-ES" sz="1600" dirty="0"/>
              <a:t>Usando la ruta de la base de datos y el prefijo por defecto de </a:t>
            </a:r>
            <a:r>
              <a:rPr lang="es-ES" sz="1600" dirty="0" err="1"/>
              <a:t>access</a:t>
            </a:r>
            <a:r>
              <a:rPr lang="es-ES" sz="1600" dirty="0"/>
              <a:t> se conecta a la base de datos.</a:t>
            </a:r>
          </a:p>
        </p:txBody>
      </p:sp>
      <p:sp>
        <p:nvSpPr>
          <p:cNvPr id="14" name="CuadroTexto 13">
            <a:extLst>
              <a:ext uri="{FF2B5EF4-FFF2-40B4-BE49-F238E27FC236}">
                <a16:creationId xmlns:a16="http://schemas.microsoft.com/office/drawing/2014/main" id="{632A5694-A0C3-67F9-9F07-00B3EAF708B6}"/>
              </a:ext>
            </a:extLst>
          </p:cNvPr>
          <p:cNvSpPr txBox="1"/>
          <p:nvPr/>
        </p:nvSpPr>
        <p:spPr>
          <a:xfrm>
            <a:off x="8237718" y="5207486"/>
            <a:ext cx="2888327" cy="830997"/>
          </a:xfrm>
          <a:prstGeom prst="rect">
            <a:avLst/>
          </a:prstGeom>
          <a:noFill/>
        </p:spPr>
        <p:txBody>
          <a:bodyPr wrap="square" rtlCol="0">
            <a:spAutoFit/>
          </a:bodyPr>
          <a:lstStyle/>
          <a:p>
            <a:r>
              <a:rPr lang="es-ES" sz="1600" dirty="0"/>
              <a:t>Método desconexión: </a:t>
            </a:r>
          </a:p>
          <a:p>
            <a:r>
              <a:rPr lang="es-ES" sz="1600" dirty="0"/>
              <a:t>Termina la conexión y cierra el programa.</a:t>
            </a:r>
          </a:p>
        </p:txBody>
      </p:sp>
      <p:sp>
        <p:nvSpPr>
          <p:cNvPr id="15" name="CuadroTexto 14">
            <a:extLst>
              <a:ext uri="{FF2B5EF4-FFF2-40B4-BE49-F238E27FC236}">
                <a16:creationId xmlns:a16="http://schemas.microsoft.com/office/drawing/2014/main" id="{94B2FD95-B7E7-3EDB-3B47-30BCF933E0DB}"/>
              </a:ext>
            </a:extLst>
          </p:cNvPr>
          <p:cNvSpPr txBox="1"/>
          <p:nvPr/>
        </p:nvSpPr>
        <p:spPr>
          <a:xfrm>
            <a:off x="9681881" y="4303150"/>
            <a:ext cx="2878179" cy="584775"/>
          </a:xfrm>
          <a:prstGeom prst="rect">
            <a:avLst/>
          </a:prstGeom>
          <a:noFill/>
        </p:spPr>
        <p:txBody>
          <a:bodyPr wrap="square" rtlCol="0">
            <a:spAutoFit/>
          </a:bodyPr>
          <a:lstStyle/>
          <a:p>
            <a:r>
              <a:rPr lang="es-ES" sz="1600" dirty="0"/>
              <a:t>Obtiene el estado </a:t>
            </a:r>
          </a:p>
          <a:p>
            <a:r>
              <a:rPr lang="es-ES" sz="1600" dirty="0"/>
              <a:t>de la conexión.</a:t>
            </a:r>
          </a:p>
        </p:txBody>
      </p:sp>
    </p:spTree>
    <p:extLst>
      <p:ext uri="{BB962C8B-B14F-4D97-AF65-F5344CB8AC3E}">
        <p14:creationId xmlns:p14="http://schemas.microsoft.com/office/powerpoint/2010/main" val="7028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Imagen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Imagen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Elipse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Imagen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Imagen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ángulo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Marcador de contenido 7" descr="imagen abstracta">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2" name="Título 1">
            <a:extLst>
              <a:ext uri="{FF2B5EF4-FFF2-40B4-BE49-F238E27FC236}">
                <a16:creationId xmlns:a16="http://schemas.microsoft.com/office/drawing/2014/main" id="{19574196-CD4D-B827-2B07-F134C4381B13}"/>
              </a:ext>
            </a:extLst>
          </p:cNvPr>
          <p:cNvSpPr txBox="1">
            <a:spLocks/>
          </p:cNvSpPr>
          <p:nvPr/>
        </p:nvSpPr>
        <p:spPr>
          <a:xfrm>
            <a:off x="7733806" y="225063"/>
            <a:ext cx="433641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200" noProof="1"/>
              <a:t>Consultas:</a:t>
            </a:r>
            <a:br>
              <a:rPr lang="es-ES" sz="3200" noProof="1"/>
            </a:br>
            <a:r>
              <a:rPr lang="es-ES" sz="2000" noProof="1">
                <a:solidFill>
                  <a:schemeClr val="accent1"/>
                </a:solidFill>
              </a:rPr>
              <a:t>CLASE SQL:</a:t>
            </a:r>
            <a:br>
              <a:rPr lang="es-ES" sz="3200" noProof="1"/>
            </a:br>
            <a:br>
              <a:rPr lang="es-ES" sz="3200" noProof="1"/>
            </a:br>
            <a:endParaRPr lang="es-ES" sz="3200" noProof="1"/>
          </a:p>
        </p:txBody>
      </p:sp>
      <p:sp>
        <p:nvSpPr>
          <p:cNvPr id="7" name="Cerrar llave 6">
            <a:extLst>
              <a:ext uri="{FF2B5EF4-FFF2-40B4-BE49-F238E27FC236}">
                <a16:creationId xmlns:a16="http://schemas.microsoft.com/office/drawing/2014/main" id="{D2F5278C-BB40-62DE-7E49-3A0112F05F56}"/>
              </a:ext>
            </a:extLst>
          </p:cNvPr>
          <p:cNvSpPr/>
          <p:nvPr/>
        </p:nvSpPr>
        <p:spPr>
          <a:xfrm>
            <a:off x="7619850" y="1605453"/>
            <a:ext cx="379562" cy="106423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pic>
        <p:nvPicPr>
          <p:cNvPr id="9" name="Imagen 8">
            <a:extLst>
              <a:ext uri="{FF2B5EF4-FFF2-40B4-BE49-F238E27FC236}">
                <a16:creationId xmlns:a16="http://schemas.microsoft.com/office/drawing/2014/main" id="{478762EE-DE2E-FF1F-A83E-0B07A8FB92B6}"/>
              </a:ext>
            </a:extLst>
          </p:cNvPr>
          <p:cNvPicPr>
            <a:picLocks noChangeAspect="1"/>
          </p:cNvPicPr>
          <p:nvPr/>
        </p:nvPicPr>
        <p:blipFill>
          <a:blip r:embed="rId9"/>
          <a:stretch>
            <a:fillRect/>
          </a:stretch>
        </p:blipFill>
        <p:spPr>
          <a:xfrm>
            <a:off x="1598271" y="3037140"/>
            <a:ext cx="4877481" cy="2638793"/>
          </a:xfrm>
          <a:prstGeom prst="rect">
            <a:avLst/>
          </a:prstGeom>
        </p:spPr>
      </p:pic>
      <p:pic>
        <p:nvPicPr>
          <p:cNvPr id="12" name="Imagen 11">
            <a:extLst>
              <a:ext uri="{FF2B5EF4-FFF2-40B4-BE49-F238E27FC236}">
                <a16:creationId xmlns:a16="http://schemas.microsoft.com/office/drawing/2014/main" id="{81F4FF46-B6F9-686B-B68C-6BE3E04B6370}"/>
              </a:ext>
            </a:extLst>
          </p:cNvPr>
          <p:cNvPicPr>
            <a:picLocks noChangeAspect="1"/>
          </p:cNvPicPr>
          <p:nvPr/>
        </p:nvPicPr>
        <p:blipFill>
          <a:blip r:embed="rId10"/>
          <a:stretch>
            <a:fillRect/>
          </a:stretch>
        </p:blipFill>
        <p:spPr>
          <a:xfrm>
            <a:off x="3897527" y="1855073"/>
            <a:ext cx="2448267" cy="762106"/>
          </a:xfrm>
          <a:prstGeom prst="rect">
            <a:avLst/>
          </a:prstGeom>
        </p:spPr>
      </p:pic>
      <p:sp>
        <p:nvSpPr>
          <p:cNvPr id="13" name="CuadroTexto 12">
            <a:extLst>
              <a:ext uri="{FF2B5EF4-FFF2-40B4-BE49-F238E27FC236}">
                <a16:creationId xmlns:a16="http://schemas.microsoft.com/office/drawing/2014/main" id="{140741D3-2A12-8D20-028F-583A39251755}"/>
              </a:ext>
            </a:extLst>
          </p:cNvPr>
          <p:cNvSpPr txBox="1"/>
          <p:nvPr/>
        </p:nvSpPr>
        <p:spPr>
          <a:xfrm>
            <a:off x="8633417" y="2812329"/>
            <a:ext cx="2888327" cy="1323439"/>
          </a:xfrm>
          <a:prstGeom prst="rect">
            <a:avLst/>
          </a:prstGeom>
          <a:noFill/>
        </p:spPr>
        <p:txBody>
          <a:bodyPr wrap="square" rtlCol="0">
            <a:spAutoFit/>
          </a:bodyPr>
          <a:lstStyle/>
          <a:p>
            <a:r>
              <a:rPr lang="es-ES" sz="1600" dirty="0" err="1"/>
              <a:t>CreateStatement</a:t>
            </a:r>
            <a:r>
              <a:rPr lang="es-ES" sz="1600" dirty="0"/>
              <a:t>:</a:t>
            </a:r>
          </a:p>
          <a:p>
            <a:r>
              <a:rPr lang="es-ES" sz="1600" dirty="0"/>
              <a:t>Representa una declaración SQL que se va a ejecutar en la base de datos.</a:t>
            </a:r>
          </a:p>
        </p:txBody>
      </p:sp>
      <p:sp>
        <p:nvSpPr>
          <p:cNvPr id="15" name="CuadroTexto 14">
            <a:extLst>
              <a:ext uri="{FF2B5EF4-FFF2-40B4-BE49-F238E27FC236}">
                <a16:creationId xmlns:a16="http://schemas.microsoft.com/office/drawing/2014/main" id="{2F48AE09-5EFC-95FA-216E-23C16CF19AB3}"/>
              </a:ext>
            </a:extLst>
          </p:cNvPr>
          <p:cNvSpPr txBox="1"/>
          <p:nvPr/>
        </p:nvSpPr>
        <p:spPr>
          <a:xfrm>
            <a:off x="8609012" y="1625593"/>
            <a:ext cx="2888327" cy="1077218"/>
          </a:xfrm>
          <a:prstGeom prst="rect">
            <a:avLst/>
          </a:prstGeom>
          <a:noFill/>
        </p:spPr>
        <p:txBody>
          <a:bodyPr wrap="square" rtlCol="0">
            <a:spAutoFit/>
          </a:bodyPr>
          <a:lstStyle/>
          <a:p>
            <a:r>
              <a:rPr lang="es-ES" sz="1600" dirty="0"/>
              <a:t>Constructor de la clase:</a:t>
            </a:r>
          </a:p>
          <a:p>
            <a:r>
              <a:rPr lang="es-ES" sz="1600" dirty="0"/>
              <a:t>Recibe un objeto de la clase </a:t>
            </a:r>
            <a:r>
              <a:rPr lang="es-ES" sz="1600" dirty="0" err="1"/>
              <a:t>conection</a:t>
            </a:r>
            <a:r>
              <a:rPr lang="es-ES" sz="1600" dirty="0"/>
              <a:t> que usa para acceder a la base.</a:t>
            </a:r>
          </a:p>
        </p:txBody>
      </p:sp>
      <p:cxnSp>
        <p:nvCxnSpPr>
          <p:cNvPr id="18" name="Conector recto de flecha 17">
            <a:extLst>
              <a:ext uri="{FF2B5EF4-FFF2-40B4-BE49-F238E27FC236}">
                <a16:creationId xmlns:a16="http://schemas.microsoft.com/office/drawing/2014/main" id="{C2ACA214-7FB8-F739-6326-84820D4A2D48}"/>
              </a:ext>
            </a:extLst>
          </p:cNvPr>
          <p:cNvCxnSpPr>
            <a:cxnSpLocks/>
          </p:cNvCxnSpPr>
          <p:nvPr/>
        </p:nvCxnSpPr>
        <p:spPr>
          <a:xfrm>
            <a:off x="7242790" y="3474049"/>
            <a:ext cx="12269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angular 22">
            <a:extLst>
              <a:ext uri="{FF2B5EF4-FFF2-40B4-BE49-F238E27FC236}">
                <a16:creationId xmlns:a16="http://schemas.microsoft.com/office/drawing/2014/main" id="{EC767652-8725-6EC0-43AC-A5C407BB220E}"/>
              </a:ext>
            </a:extLst>
          </p:cNvPr>
          <p:cNvCxnSpPr>
            <a:cxnSpLocks/>
          </p:cNvCxnSpPr>
          <p:nvPr/>
        </p:nvCxnSpPr>
        <p:spPr>
          <a:xfrm>
            <a:off x="7242790" y="3761117"/>
            <a:ext cx="1468569" cy="73468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CuadroTexto 24">
            <a:extLst>
              <a:ext uri="{FF2B5EF4-FFF2-40B4-BE49-F238E27FC236}">
                <a16:creationId xmlns:a16="http://schemas.microsoft.com/office/drawing/2014/main" id="{D32041E0-0E0C-5849-0FE6-6D1D3F18FA43}"/>
              </a:ext>
            </a:extLst>
          </p:cNvPr>
          <p:cNvSpPr txBox="1"/>
          <p:nvPr/>
        </p:nvSpPr>
        <p:spPr>
          <a:xfrm>
            <a:off x="8850626" y="4169662"/>
            <a:ext cx="2888327" cy="830997"/>
          </a:xfrm>
          <a:prstGeom prst="rect">
            <a:avLst/>
          </a:prstGeom>
          <a:noFill/>
        </p:spPr>
        <p:txBody>
          <a:bodyPr wrap="square" rtlCol="0">
            <a:spAutoFit/>
          </a:bodyPr>
          <a:lstStyle/>
          <a:p>
            <a:r>
              <a:rPr lang="es-ES" sz="1600" dirty="0" err="1"/>
              <a:t>Execute</a:t>
            </a:r>
            <a:r>
              <a:rPr lang="es-ES" sz="1600" dirty="0"/>
              <a:t>:</a:t>
            </a:r>
          </a:p>
          <a:p>
            <a:r>
              <a:rPr lang="es-ES" sz="1600" dirty="0"/>
              <a:t>Ejecuta la consulta enviada como parámetro.</a:t>
            </a:r>
          </a:p>
        </p:txBody>
      </p:sp>
      <p:cxnSp>
        <p:nvCxnSpPr>
          <p:cNvPr id="26" name="Conector: angular 25">
            <a:extLst>
              <a:ext uri="{FF2B5EF4-FFF2-40B4-BE49-F238E27FC236}">
                <a16:creationId xmlns:a16="http://schemas.microsoft.com/office/drawing/2014/main" id="{00664E50-C079-4909-F5A4-5AF22FFD228B}"/>
              </a:ext>
            </a:extLst>
          </p:cNvPr>
          <p:cNvCxnSpPr>
            <a:cxnSpLocks/>
          </p:cNvCxnSpPr>
          <p:nvPr/>
        </p:nvCxnSpPr>
        <p:spPr>
          <a:xfrm>
            <a:off x="7270144" y="4387060"/>
            <a:ext cx="1682829" cy="913104"/>
          </a:xfrm>
          <a:prstGeom prst="bentConnector3">
            <a:avLst>
              <a:gd name="adj1" fmla="val 25395"/>
            </a:avLst>
          </a:prstGeom>
          <a:ln>
            <a:tailEnd type="triangle"/>
          </a:ln>
        </p:spPr>
        <p:style>
          <a:lnRef idx="3">
            <a:schemeClr val="accent1"/>
          </a:lnRef>
          <a:fillRef idx="0">
            <a:schemeClr val="accent1"/>
          </a:fillRef>
          <a:effectRef idx="2">
            <a:schemeClr val="accent1"/>
          </a:effectRef>
          <a:fontRef idx="minor">
            <a:schemeClr val="tx1"/>
          </a:fontRef>
        </p:style>
      </p:cxnSp>
      <p:sp>
        <p:nvSpPr>
          <p:cNvPr id="32" name="CuadroTexto 31">
            <a:extLst>
              <a:ext uri="{FF2B5EF4-FFF2-40B4-BE49-F238E27FC236}">
                <a16:creationId xmlns:a16="http://schemas.microsoft.com/office/drawing/2014/main" id="{4D1FFAE9-62DB-4ABE-AC1F-9DB7F02F6252}"/>
              </a:ext>
            </a:extLst>
          </p:cNvPr>
          <p:cNvSpPr txBox="1"/>
          <p:nvPr/>
        </p:nvSpPr>
        <p:spPr>
          <a:xfrm>
            <a:off x="8980327" y="5011229"/>
            <a:ext cx="2888327" cy="830997"/>
          </a:xfrm>
          <a:prstGeom prst="rect">
            <a:avLst/>
          </a:prstGeom>
          <a:noFill/>
        </p:spPr>
        <p:txBody>
          <a:bodyPr wrap="square" rtlCol="0">
            <a:spAutoFit/>
          </a:bodyPr>
          <a:lstStyle/>
          <a:p>
            <a:r>
              <a:rPr lang="es-ES" sz="1600" dirty="0" err="1"/>
              <a:t>ResultSet</a:t>
            </a:r>
            <a:r>
              <a:rPr lang="es-ES" sz="1600" dirty="0"/>
              <a:t>:</a:t>
            </a:r>
          </a:p>
          <a:p>
            <a:r>
              <a:rPr lang="es-ES" sz="1600" dirty="0"/>
              <a:t>Obtiene los resultados separados por filas.</a:t>
            </a:r>
          </a:p>
        </p:txBody>
      </p:sp>
    </p:spTree>
    <p:extLst>
      <p:ext uri="{BB962C8B-B14F-4D97-AF65-F5344CB8AC3E}">
        <p14:creationId xmlns:p14="http://schemas.microsoft.com/office/powerpoint/2010/main" val="555089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C570-72AC-45BE-BB60-458EBBAC8C19}"/>
              </a:ext>
            </a:extLst>
          </p:cNvPr>
          <p:cNvSpPr>
            <a:spLocks noGrp="1"/>
          </p:cNvSpPr>
          <p:nvPr>
            <p:ph type="title"/>
          </p:nvPr>
        </p:nvSpPr>
        <p:spPr>
          <a:xfrm>
            <a:off x="1712929" y="626891"/>
            <a:ext cx="7968954" cy="1400530"/>
          </a:xfrm>
        </p:spPr>
        <p:txBody>
          <a:bodyPr rtlCol="0"/>
          <a:lstStyle/>
          <a:p>
            <a:pPr rtl="0"/>
            <a:r>
              <a:rPr lang="es-ES" sz="3200" noProof="1"/>
              <a:t>Interfaz:</a:t>
            </a:r>
            <a:br>
              <a:rPr lang="es-ES" sz="3200" noProof="1"/>
            </a:br>
            <a:r>
              <a:rPr lang="es-ES" sz="2000" noProof="1">
                <a:solidFill>
                  <a:schemeClr val="accent1"/>
                </a:solidFill>
              </a:rPr>
              <a:t>CLASE MAIN:</a:t>
            </a:r>
            <a:br>
              <a:rPr lang="es-ES" sz="3200" noProof="1"/>
            </a:br>
            <a:br>
              <a:rPr lang="es-ES" sz="3200" noProof="1"/>
            </a:br>
            <a:endParaRPr lang="es-ES" sz="3200" noProof="1"/>
          </a:p>
        </p:txBody>
      </p:sp>
      <p:sp>
        <p:nvSpPr>
          <p:cNvPr id="8" name="Cerrar llave 7">
            <a:extLst>
              <a:ext uri="{FF2B5EF4-FFF2-40B4-BE49-F238E27FC236}">
                <a16:creationId xmlns:a16="http://schemas.microsoft.com/office/drawing/2014/main" id="{F7EAB757-8262-2563-E32E-0DBA22E3EA1C}"/>
              </a:ext>
            </a:extLst>
          </p:cNvPr>
          <p:cNvSpPr/>
          <p:nvPr/>
        </p:nvSpPr>
        <p:spPr>
          <a:xfrm>
            <a:off x="7278682" y="2104844"/>
            <a:ext cx="379562" cy="40544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9" name="Cerrar llave 8">
            <a:extLst>
              <a:ext uri="{FF2B5EF4-FFF2-40B4-BE49-F238E27FC236}">
                <a16:creationId xmlns:a16="http://schemas.microsoft.com/office/drawing/2014/main" id="{9CA9C1D4-77B4-578B-DC1A-3AF0AB76CB1F}"/>
              </a:ext>
            </a:extLst>
          </p:cNvPr>
          <p:cNvSpPr/>
          <p:nvPr/>
        </p:nvSpPr>
        <p:spPr>
          <a:xfrm>
            <a:off x="7298594" y="2648305"/>
            <a:ext cx="379562" cy="295023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3" name="CuadroTexto 12">
            <a:extLst>
              <a:ext uri="{FF2B5EF4-FFF2-40B4-BE49-F238E27FC236}">
                <a16:creationId xmlns:a16="http://schemas.microsoft.com/office/drawing/2014/main" id="{84318234-96B3-7C4A-1E39-2A336DB4DD8F}"/>
              </a:ext>
            </a:extLst>
          </p:cNvPr>
          <p:cNvSpPr txBox="1"/>
          <p:nvPr/>
        </p:nvSpPr>
        <p:spPr>
          <a:xfrm>
            <a:off x="7939093" y="1971678"/>
            <a:ext cx="3485580" cy="1077218"/>
          </a:xfrm>
          <a:prstGeom prst="rect">
            <a:avLst/>
          </a:prstGeom>
          <a:noFill/>
        </p:spPr>
        <p:txBody>
          <a:bodyPr wrap="square" rtlCol="0">
            <a:spAutoFit/>
          </a:bodyPr>
          <a:lstStyle/>
          <a:p>
            <a:r>
              <a:rPr lang="es-ES" sz="1600" dirty="0"/>
              <a:t>Menú: </a:t>
            </a:r>
          </a:p>
          <a:p>
            <a:r>
              <a:rPr lang="es-ES" sz="1600" dirty="0"/>
              <a:t>Desde donde se acceden a  todas las funcionalidades de el programa.</a:t>
            </a:r>
          </a:p>
        </p:txBody>
      </p:sp>
      <p:sp>
        <p:nvSpPr>
          <p:cNvPr id="14" name="CuadroTexto 13">
            <a:extLst>
              <a:ext uri="{FF2B5EF4-FFF2-40B4-BE49-F238E27FC236}">
                <a16:creationId xmlns:a16="http://schemas.microsoft.com/office/drawing/2014/main" id="{632A5694-A0C3-67F9-9F07-00B3EAF708B6}"/>
              </a:ext>
            </a:extLst>
          </p:cNvPr>
          <p:cNvSpPr txBox="1"/>
          <p:nvPr/>
        </p:nvSpPr>
        <p:spPr>
          <a:xfrm>
            <a:off x="7988060" y="3528464"/>
            <a:ext cx="3261293" cy="1077218"/>
          </a:xfrm>
          <a:prstGeom prst="rect">
            <a:avLst/>
          </a:prstGeom>
          <a:noFill/>
        </p:spPr>
        <p:txBody>
          <a:bodyPr wrap="square" rtlCol="0">
            <a:spAutoFit/>
          </a:bodyPr>
          <a:lstStyle/>
          <a:p>
            <a:r>
              <a:rPr lang="es-ES" sz="1600" dirty="0" err="1"/>
              <a:t>DesktopPane</a:t>
            </a:r>
            <a:r>
              <a:rPr lang="es-ES" sz="1600" dirty="0"/>
              <a:t>: </a:t>
            </a:r>
          </a:p>
          <a:p>
            <a:r>
              <a:rPr lang="es-ES" sz="1600" dirty="0"/>
              <a:t>Donde se van a abrir todas las ventanas independientes de el programa.</a:t>
            </a:r>
          </a:p>
        </p:txBody>
      </p:sp>
      <p:pic>
        <p:nvPicPr>
          <p:cNvPr id="4" name="Imagen 3">
            <a:extLst>
              <a:ext uri="{FF2B5EF4-FFF2-40B4-BE49-F238E27FC236}">
                <a16:creationId xmlns:a16="http://schemas.microsoft.com/office/drawing/2014/main" id="{209D190A-6709-E9BB-067E-12E3FC83DEC8}"/>
              </a:ext>
            </a:extLst>
          </p:cNvPr>
          <p:cNvPicPr>
            <a:picLocks noChangeAspect="1"/>
          </p:cNvPicPr>
          <p:nvPr/>
        </p:nvPicPr>
        <p:blipFill>
          <a:blip r:embed="rId3"/>
          <a:stretch>
            <a:fillRect/>
          </a:stretch>
        </p:blipFill>
        <p:spPr>
          <a:xfrm>
            <a:off x="401626" y="2104844"/>
            <a:ext cx="6768219" cy="3807123"/>
          </a:xfrm>
          <a:prstGeom prst="rect">
            <a:avLst/>
          </a:prstGeom>
        </p:spPr>
      </p:pic>
    </p:spTree>
    <p:extLst>
      <p:ext uri="{BB962C8B-B14F-4D97-AF65-F5344CB8AC3E}">
        <p14:creationId xmlns:p14="http://schemas.microsoft.com/office/powerpoint/2010/main" val="2977573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C570-72AC-45BE-BB60-458EBBAC8C19}"/>
              </a:ext>
            </a:extLst>
          </p:cNvPr>
          <p:cNvSpPr>
            <a:spLocks noGrp="1"/>
          </p:cNvSpPr>
          <p:nvPr>
            <p:ph type="title"/>
          </p:nvPr>
        </p:nvSpPr>
        <p:spPr>
          <a:xfrm>
            <a:off x="1349886" y="197787"/>
            <a:ext cx="7968954" cy="1400530"/>
          </a:xfrm>
        </p:spPr>
        <p:txBody>
          <a:bodyPr rtlCol="0"/>
          <a:lstStyle/>
          <a:p>
            <a:pPr rtl="0"/>
            <a:r>
              <a:rPr lang="es-ES" sz="3200" noProof="1"/>
              <a:t>Interfaz:</a:t>
            </a:r>
            <a:br>
              <a:rPr lang="es-ES" sz="3200" noProof="1"/>
            </a:br>
            <a:r>
              <a:rPr lang="es-ES" sz="2000" noProof="1">
                <a:solidFill>
                  <a:schemeClr val="accent1"/>
                </a:solidFill>
              </a:rPr>
              <a:t>CLASE LOGIN:</a:t>
            </a:r>
            <a:br>
              <a:rPr lang="es-ES" sz="3200" noProof="1"/>
            </a:br>
            <a:br>
              <a:rPr lang="es-ES" sz="3200" noProof="1"/>
            </a:br>
            <a:endParaRPr lang="es-ES" sz="3200" noProof="1"/>
          </a:p>
        </p:txBody>
      </p:sp>
      <p:sp>
        <p:nvSpPr>
          <p:cNvPr id="8" name="Cerrar llave 7">
            <a:extLst>
              <a:ext uri="{FF2B5EF4-FFF2-40B4-BE49-F238E27FC236}">
                <a16:creationId xmlns:a16="http://schemas.microsoft.com/office/drawing/2014/main" id="{F7EAB757-8262-2563-E32E-0DBA22E3EA1C}"/>
              </a:ext>
            </a:extLst>
          </p:cNvPr>
          <p:cNvSpPr/>
          <p:nvPr/>
        </p:nvSpPr>
        <p:spPr>
          <a:xfrm>
            <a:off x="6720096" y="1350576"/>
            <a:ext cx="379562" cy="40544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9" name="Cerrar llave 8">
            <a:extLst>
              <a:ext uri="{FF2B5EF4-FFF2-40B4-BE49-F238E27FC236}">
                <a16:creationId xmlns:a16="http://schemas.microsoft.com/office/drawing/2014/main" id="{9CA9C1D4-77B4-578B-DC1A-3AF0AB76CB1F}"/>
              </a:ext>
            </a:extLst>
          </p:cNvPr>
          <p:cNvSpPr/>
          <p:nvPr/>
        </p:nvSpPr>
        <p:spPr>
          <a:xfrm>
            <a:off x="6832791" y="1953881"/>
            <a:ext cx="379562" cy="295023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3" name="CuadroTexto 12">
            <a:extLst>
              <a:ext uri="{FF2B5EF4-FFF2-40B4-BE49-F238E27FC236}">
                <a16:creationId xmlns:a16="http://schemas.microsoft.com/office/drawing/2014/main" id="{84318234-96B3-7C4A-1E39-2A336DB4DD8F}"/>
              </a:ext>
            </a:extLst>
          </p:cNvPr>
          <p:cNvSpPr txBox="1"/>
          <p:nvPr/>
        </p:nvSpPr>
        <p:spPr>
          <a:xfrm>
            <a:off x="7356534" y="1260303"/>
            <a:ext cx="3485580" cy="1569660"/>
          </a:xfrm>
          <a:prstGeom prst="rect">
            <a:avLst/>
          </a:prstGeom>
          <a:noFill/>
        </p:spPr>
        <p:txBody>
          <a:bodyPr wrap="square" rtlCol="0">
            <a:spAutoFit/>
          </a:bodyPr>
          <a:lstStyle/>
          <a:p>
            <a:r>
              <a:rPr lang="es-ES" sz="1600" dirty="0"/>
              <a:t>Menú: </a:t>
            </a:r>
          </a:p>
          <a:p>
            <a:r>
              <a:rPr lang="es-ES" sz="1600" dirty="0"/>
              <a:t>Se ejecuta nada mas abrir el programa y deshabilita la barra de menú para que no se pueda acceder a la base de datos sin unas credenciales válidas.</a:t>
            </a:r>
          </a:p>
        </p:txBody>
      </p:sp>
      <p:sp>
        <p:nvSpPr>
          <p:cNvPr id="14" name="CuadroTexto 13">
            <a:extLst>
              <a:ext uri="{FF2B5EF4-FFF2-40B4-BE49-F238E27FC236}">
                <a16:creationId xmlns:a16="http://schemas.microsoft.com/office/drawing/2014/main" id="{632A5694-A0C3-67F9-9F07-00B3EAF708B6}"/>
              </a:ext>
            </a:extLst>
          </p:cNvPr>
          <p:cNvSpPr txBox="1"/>
          <p:nvPr/>
        </p:nvSpPr>
        <p:spPr>
          <a:xfrm>
            <a:off x="7356534" y="2892397"/>
            <a:ext cx="3261293" cy="2062103"/>
          </a:xfrm>
          <a:prstGeom prst="rect">
            <a:avLst/>
          </a:prstGeom>
          <a:noFill/>
        </p:spPr>
        <p:txBody>
          <a:bodyPr wrap="square" rtlCol="0">
            <a:spAutoFit/>
          </a:bodyPr>
          <a:lstStyle/>
          <a:p>
            <a:r>
              <a:rPr lang="es-ES" sz="1600" dirty="0"/>
              <a:t>Sistema de usuarios: </a:t>
            </a:r>
          </a:p>
          <a:p>
            <a:r>
              <a:rPr lang="es-ES" sz="1600" dirty="0"/>
              <a:t>Se comparan las credenciales aportadas por el usuario con las de la base de datos, en caso de que el usuario esté registrado permite el acceso al programa habilitando la barra de menú. </a:t>
            </a:r>
          </a:p>
        </p:txBody>
      </p:sp>
      <p:pic>
        <p:nvPicPr>
          <p:cNvPr id="5" name="Imagen 4">
            <a:extLst>
              <a:ext uri="{FF2B5EF4-FFF2-40B4-BE49-F238E27FC236}">
                <a16:creationId xmlns:a16="http://schemas.microsoft.com/office/drawing/2014/main" id="{D4831863-E3CF-E4FD-B8E0-20C6F7388974}"/>
              </a:ext>
            </a:extLst>
          </p:cNvPr>
          <p:cNvPicPr>
            <a:picLocks noChangeAspect="1"/>
          </p:cNvPicPr>
          <p:nvPr/>
        </p:nvPicPr>
        <p:blipFill>
          <a:blip r:embed="rId3"/>
          <a:stretch>
            <a:fillRect/>
          </a:stretch>
        </p:blipFill>
        <p:spPr>
          <a:xfrm>
            <a:off x="192889" y="1350576"/>
            <a:ext cx="6399309" cy="3599611"/>
          </a:xfrm>
          <a:prstGeom prst="rect">
            <a:avLst/>
          </a:prstGeom>
        </p:spPr>
      </p:pic>
      <p:pic>
        <p:nvPicPr>
          <p:cNvPr id="7" name="Imagen 6">
            <a:extLst>
              <a:ext uri="{FF2B5EF4-FFF2-40B4-BE49-F238E27FC236}">
                <a16:creationId xmlns:a16="http://schemas.microsoft.com/office/drawing/2014/main" id="{37C96149-85B8-AD48-9E77-8B8B7348A74D}"/>
              </a:ext>
            </a:extLst>
          </p:cNvPr>
          <p:cNvPicPr>
            <a:picLocks noChangeAspect="1"/>
          </p:cNvPicPr>
          <p:nvPr/>
        </p:nvPicPr>
        <p:blipFill>
          <a:blip r:embed="rId4"/>
          <a:stretch>
            <a:fillRect/>
          </a:stretch>
        </p:blipFill>
        <p:spPr>
          <a:xfrm>
            <a:off x="6456764" y="5259683"/>
            <a:ext cx="5420481" cy="1038370"/>
          </a:xfrm>
          <a:prstGeom prst="rect">
            <a:avLst/>
          </a:prstGeom>
        </p:spPr>
      </p:pic>
    </p:spTree>
    <p:extLst>
      <p:ext uri="{BB962C8B-B14F-4D97-AF65-F5344CB8AC3E}">
        <p14:creationId xmlns:p14="http://schemas.microsoft.com/office/powerpoint/2010/main" val="282973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C570-72AC-45BE-BB60-458EBBAC8C19}"/>
              </a:ext>
            </a:extLst>
          </p:cNvPr>
          <p:cNvSpPr>
            <a:spLocks noGrp="1"/>
          </p:cNvSpPr>
          <p:nvPr>
            <p:ph type="title"/>
          </p:nvPr>
        </p:nvSpPr>
        <p:spPr>
          <a:xfrm>
            <a:off x="1349886" y="197787"/>
            <a:ext cx="7968954" cy="1400530"/>
          </a:xfrm>
        </p:spPr>
        <p:txBody>
          <a:bodyPr rtlCol="0"/>
          <a:lstStyle/>
          <a:p>
            <a:pPr rtl="0"/>
            <a:r>
              <a:rPr lang="es-ES" sz="3200" noProof="1"/>
              <a:t>Interfaz:</a:t>
            </a:r>
            <a:br>
              <a:rPr lang="es-ES" sz="3200" noProof="1"/>
            </a:br>
            <a:r>
              <a:rPr lang="es-ES" sz="2000" noProof="1">
                <a:solidFill>
                  <a:schemeClr val="accent1"/>
                </a:solidFill>
              </a:rPr>
              <a:t>CLASE LOGIN:</a:t>
            </a:r>
            <a:br>
              <a:rPr lang="es-ES" sz="3200" noProof="1"/>
            </a:br>
            <a:br>
              <a:rPr lang="es-ES" sz="3200" noProof="1"/>
            </a:br>
            <a:endParaRPr lang="es-ES" sz="3200" noProof="1"/>
          </a:p>
        </p:txBody>
      </p:sp>
      <p:sp>
        <p:nvSpPr>
          <p:cNvPr id="8" name="Cerrar llave 7">
            <a:extLst>
              <a:ext uri="{FF2B5EF4-FFF2-40B4-BE49-F238E27FC236}">
                <a16:creationId xmlns:a16="http://schemas.microsoft.com/office/drawing/2014/main" id="{F7EAB757-8262-2563-E32E-0DBA22E3EA1C}"/>
              </a:ext>
            </a:extLst>
          </p:cNvPr>
          <p:cNvSpPr/>
          <p:nvPr/>
        </p:nvSpPr>
        <p:spPr>
          <a:xfrm>
            <a:off x="5144582" y="1260303"/>
            <a:ext cx="379562" cy="131348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dirty="0"/>
          </a:p>
        </p:txBody>
      </p:sp>
      <p:sp>
        <p:nvSpPr>
          <p:cNvPr id="9" name="Cerrar llave 8">
            <a:extLst>
              <a:ext uri="{FF2B5EF4-FFF2-40B4-BE49-F238E27FC236}">
                <a16:creationId xmlns:a16="http://schemas.microsoft.com/office/drawing/2014/main" id="{9CA9C1D4-77B4-578B-DC1A-3AF0AB76CB1F}"/>
              </a:ext>
            </a:extLst>
          </p:cNvPr>
          <p:cNvSpPr/>
          <p:nvPr/>
        </p:nvSpPr>
        <p:spPr>
          <a:xfrm>
            <a:off x="6508226" y="3115411"/>
            <a:ext cx="379562" cy="295023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3" name="CuadroTexto 12">
            <a:extLst>
              <a:ext uri="{FF2B5EF4-FFF2-40B4-BE49-F238E27FC236}">
                <a16:creationId xmlns:a16="http://schemas.microsoft.com/office/drawing/2014/main" id="{84318234-96B3-7C4A-1E39-2A336DB4DD8F}"/>
              </a:ext>
            </a:extLst>
          </p:cNvPr>
          <p:cNvSpPr txBox="1"/>
          <p:nvPr/>
        </p:nvSpPr>
        <p:spPr>
          <a:xfrm>
            <a:off x="5613744" y="1364891"/>
            <a:ext cx="3485580" cy="1077218"/>
          </a:xfrm>
          <a:prstGeom prst="rect">
            <a:avLst/>
          </a:prstGeom>
          <a:noFill/>
        </p:spPr>
        <p:txBody>
          <a:bodyPr wrap="square" rtlCol="0">
            <a:spAutoFit/>
          </a:bodyPr>
          <a:lstStyle/>
          <a:p>
            <a:r>
              <a:rPr lang="es-ES" sz="1600" dirty="0" err="1"/>
              <a:t>Admin</a:t>
            </a:r>
            <a:r>
              <a:rPr lang="es-ES" sz="1600" dirty="0"/>
              <a:t>:</a:t>
            </a:r>
          </a:p>
          <a:p>
            <a:r>
              <a:rPr lang="es-ES" sz="1600" dirty="0"/>
              <a:t>Si el usuario es administrador se desbloqueara la opción de creación de usuarios.</a:t>
            </a:r>
          </a:p>
        </p:txBody>
      </p:sp>
      <p:sp>
        <p:nvSpPr>
          <p:cNvPr id="14" name="CuadroTexto 13">
            <a:extLst>
              <a:ext uri="{FF2B5EF4-FFF2-40B4-BE49-F238E27FC236}">
                <a16:creationId xmlns:a16="http://schemas.microsoft.com/office/drawing/2014/main" id="{632A5694-A0C3-67F9-9F07-00B3EAF708B6}"/>
              </a:ext>
            </a:extLst>
          </p:cNvPr>
          <p:cNvSpPr txBox="1"/>
          <p:nvPr/>
        </p:nvSpPr>
        <p:spPr>
          <a:xfrm>
            <a:off x="7067547" y="2794672"/>
            <a:ext cx="3261293" cy="1323439"/>
          </a:xfrm>
          <a:prstGeom prst="rect">
            <a:avLst/>
          </a:prstGeom>
          <a:noFill/>
        </p:spPr>
        <p:txBody>
          <a:bodyPr wrap="square" rtlCol="0">
            <a:spAutoFit/>
          </a:bodyPr>
          <a:lstStyle/>
          <a:p>
            <a:r>
              <a:rPr lang="es-ES" sz="1600" dirty="0"/>
              <a:t>Botón </a:t>
            </a:r>
            <a:r>
              <a:rPr lang="es-ES" sz="1600" dirty="0" err="1"/>
              <a:t>SignIn</a:t>
            </a:r>
            <a:r>
              <a:rPr lang="es-ES" sz="1600" dirty="0"/>
              <a:t>: </a:t>
            </a:r>
          </a:p>
          <a:p>
            <a:r>
              <a:rPr lang="es-ES" sz="1600" dirty="0"/>
              <a:t>Desde el modo </a:t>
            </a:r>
            <a:r>
              <a:rPr lang="es-ES" sz="1600" dirty="0" err="1"/>
              <a:t>admin</a:t>
            </a:r>
            <a:r>
              <a:rPr lang="es-ES" sz="1600" dirty="0"/>
              <a:t> y usando el botón </a:t>
            </a:r>
            <a:r>
              <a:rPr lang="es-ES" sz="1600" dirty="0" err="1"/>
              <a:t>sign</a:t>
            </a:r>
            <a:r>
              <a:rPr lang="es-ES" sz="1600" dirty="0"/>
              <a:t> in se pueden crear usuarios en la base de datos. </a:t>
            </a:r>
          </a:p>
        </p:txBody>
      </p:sp>
      <p:pic>
        <p:nvPicPr>
          <p:cNvPr id="4" name="Imagen 3">
            <a:extLst>
              <a:ext uri="{FF2B5EF4-FFF2-40B4-BE49-F238E27FC236}">
                <a16:creationId xmlns:a16="http://schemas.microsoft.com/office/drawing/2014/main" id="{C49F7C2E-35D1-CFEC-3A0F-0495447A2A66}"/>
              </a:ext>
            </a:extLst>
          </p:cNvPr>
          <p:cNvPicPr>
            <a:picLocks noChangeAspect="1"/>
          </p:cNvPicPr>
          <p:nvPr/>
        </p:nvPicPr>
        <p:blipFill>
          <a:blip r:embed="rId3"/>
          <a:stretch>
            <a:fillRect/>
          </a:stretch>
        </p:blipFill>
        <p:spPr>
          <a:xfrm>
            <a:off x="1095385" y="1260303"/>
            <a:ext cx="3740082" cy="1313481"/>
          </a:xfrm>
          <a:prstGeom prst="rect">
            <a:avLst/>
          </a:prstGeom>
        </p:spPr>
      </p:pic>
      <p:pic>
        <p:nvPicPr>
          <p:cNvPr id="10" name="Imagen 9">
            <a:extLst>
              <a:ext uri="{FF2B5EF4-FFF2-40B4-BE49-F238E27FC236}">
                <a16:creationId xmlns:a16="http://schemas.microsoft.com/office/drawing/2014/main" id="{AEA759BF-AAEF-4768-D95F-4BC013A009E2}"/>
              </a:ext>
            </a:extLst>
          </p:cNvPr>
          <p:cNvPicPr>
            <a:picLocks noChangeAspect="1"/>
          </p:cNvPicPr>
          <p:nvPr/>
        </p:nvPicPr>
        <p:blipFill>
          <a:blip r:embed="rId4"/>
          <a:stretch>
            <a:fillRect/>
          </a:stretch>
        </p:blipFill>
        <p:spPr>
          <a:xfrm>
            <a:off x="337182" y="2926909"/>
            <a:ext cx="5899693" cy="3327242"/>
          </a:xfrm>
          <a:prstGeom prst="rect">
            <a:avLst/>
          </a:prstGeom>
        </p:spPr>
      </p:pic>
      <p:pic>
        <p:nvPicPr>
          <p:cNvPr id="16" name="Imagen 15">
            <a:extLst>
              <a:ext uri="{FF2B5EF4-FFF2-40B4-BE49-F238E27FC236}">
                <a16:creationId xmlns:a16="http://schemas.microsoft.com/office/drawing/2014/main" id="{27934989-F8F0-0D57-679E-FE40E54C23CB}"/>
              </a:ext>
            </a:extLst>
          </p:cNvPr>
          <p:cNvPicPr>
            <a:picLocks noChangeAspect="1"/>
          </p:cNvPicPr>
          <p:nvPr/>
        </p:nvPicPr>
        <p:blipFill>
          <a:blip r:embed="rId5"/>
          <a:stretch>
            <a:fillRect/>
          </a:stretch>
        </p:blipFill>
        <p:spPr>
          <a:xfrm>
            <a:off x="10124789" y="3018633"/>
            <a:ext cx="1940185" cy="1010513"/>
          </a:xfrm>
          <a:prstGeom prst="rect">
            <a:avLst/>
          </a:prstGeom>
        </p:spPr>
      </p:pic>
      <p:pic>
        <p:nvPicPr>
          <p:cNvPr id="18" name="Imagen 17">
            <a:extLst>
              <a:ext uri="{FF2B5EF4-FFF2-40B4-BE49-F238E27FC236}">
                <a16:creationId xmlns:a16="http://schemas.microsoft.com/office/drawing/2014/main" id="{C8B09598-62C9-795E-12FB-90EBFBB00B53}"/>
              </a:ext>
            </a:extLst>
          </p:cNvPr>
          <p:cNvPicPr>
            <a:picLocks noChangeAspect="1"/>
          </p:cNvPicPr>
          <p:nvPr/>
        </p:nvPicPr>
        <p:blipFill rotWithShape="1">
          <a:blip r:embed="rId6"/>
          <a:srcRect r="29996"/>
          <a:stretch/>
        </p:blipFill>
        <p:spPr>
          <a:xfrm>
            <a:off x="7766287" y="4547398"/>
            <a:ext cx="3328595" cy="1077218"/>
          </a:xfrm>
          <a:prstGeom prst="rect">
            <a:avLst/>
          </a:prstGeom>
        </p:spPr>
      </p:pic>
    </p:spTree>
    <p:extLst>
      <p:ext uri="{BB962C8B-B14F-4D97-AF65-F5344CB8AC3E}">
        <p14:creationId xmlns:p14="http://schemas.microsoft.com/office/powerpoint/2010/main" val="309144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C570-72AC-45BE-BB60-458EBBAC8C19}"/>
              </a:ext>
            </a:extLst>
          </p:cNvPr>
          <p:cNvSpPr>
            <a:spLocks noGrp="1"/>
          </p:cNvSpPr>
          <p:nvPr>
            <p:ph type="title"/>
          </p:nvPr>
        </p:nvSpPr>
        <p:spPr>
          <a:xfrm>
            <a:off x="1453403" y="1046955"/>
            <a:ext cx="7968954" cy="1400530"/>
          </a:xfrm>
        </p:spPr>
        <p:txBody>
          <a:bodyPr rtlCol="0"/>
          <a:lstStyle/>
          <a:p>
            <a:pPr rtl="0"/>
            <a:r>
              <a:rPr lang="es-ES" sz="3200" noProof="1"/>
              <a:t>Interfaz:</a:t>
            </a:r>
            <a:br>
              <a:rPr lang="es-ES" sz="3200" noProof="1"/>
            </a:br>
            <a:r>
              <a:rPr lang="es-ES" sz="2000" noProof="1">
                <a:solidFill>
                  <a:schemeClr val="accent1"/>
                </a:solidFill>
              </a:rPr>
              <a:t>CLASE DATABASE:</a:t>
            </a:r>
            <a:br>
              <a:rPr lang="es-ES" sz="3200" noProof="1"/>
            </a:br>
            <a:br>
              <a:rPr lang="es-ES" sz="3200" noProof="1"/>
            </a:br>
            <a:endParaRPr lang="es-ES" sz="3200" noProof="1"/>
          </a:p>
        </p:txBody>
      </p:sp>
      <p:sp>
        <p:nvSpPr>
          <p:cNvPr id="8" name="Cerrar llave 7">
            <a:extLst>
              <a:ext uri="{FF2B5EF4-FFF2-40B4-BE49-F238E27FC236}">
                <a16:creationId xmlns:a16="http://schemas.microsoft.com/office/drawing/2014/main" id="{F7EAB757-8262-2563-E32E-0DBA22E3EA1C}"/>
              </a:ext>
            </a:extLst>
          </p:cNvPr>
          <p:cNvSpPr/>
          <p:nvPr/>
        </p:nvSpPr>
        <p:spPr>
          <a:xfrm>
            <a:off x="8318631" y="1066766"/>
            <a:ext cx="379562" cy="131348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dirty="0"/>
          </a:p>
        </p:txBody>
      </p:sp>
      <p:sp>
        <p:nvSpPr>
          <p:cNvPr id="9" name="Cerrar llave 8">
            <a:extLst>
              <a:ext uri="{FF2B5EF4-FFF2-40B4-BE49-F238E27FC236}">
                <a16:creationId xmlns:a16="http://schemas.microsoft.com/office/drawing/2014/main" id="{9CA9C1D4-77B4-578B-DC1A-3AF0AB76CB1F}"/>
              </a:ext>
            </a:extLst>
          </p:cNvPr>
          <p:cNvSpPr/>
          <p:nvPr/>
        </p:nvSpPr>
        <p:spPr>
          <a:xfrm>
            <a:off x="7067547" y="3295933"/>
            <a:ext cx="379562" cy="295023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3" name="CuadroTexto 12">
            <a:extLst>
              <a:ext uri="{FF2B5EF4-FFF2-40B4-BE49-F238E27FC236}">
                <a16:creationId xmlns:a16="http://schemas.microsoft.com/office/drawing/2014/main" id="{84318234-96B3-7C4A-1E39-2A336DB4DD8F}"/>
              </a:ext>
            </a:extLst>
          </p:cNvPr>
          <p:cNvSpPr txBox="1"/>
          <p:nvPr/>
        </p:nvSpPr>
        <p:spPr>
          <a:xfrm>
            <a:off x="8961302" y="1199202"/>
            <a:ext cx="3485580" cy="1077218"/>
          </a:xfrm>
          <a:prstGeom prst="rect">
            <a:avLst/>
          </a:prstGeom>
          <a:noFill/>
        </p:spPr>
        <p:txBody>
          <a:bodyPr wrap="square" rtlCol="0">
            <a:spAutoFit/>
          </a:bodyPr>
          <a:lstStyle/>
          <a:p>
            <a:r>
              <a:rPr lang="es-ES" sz="1600" dirty="0"/>
              <a:t>INSPECT:</a:t>
            </a:r>
          </a:p>
          <a:p>
            <a:r>
              <a:rPr lang="es-ES" sz="1600" dirty="0"/>
              <a:t>Permite al usuario salir de el programa y comprobar la conexión.</a:t>
            </a:r>
          </a:p>
        </p:txBody>
      </p:sp>
      <p:sp>
        <p:nvSpPr>
          <p:cNvPr id="14" name="CuadroTexto 13">
            <a:extLst>
              <a:ext uri="{FF2B5EF4-FFF2-40B4-BE49-F238E27FC236}">
                <a16:creationId xmlns:a16="http://schemas.microsoft.com/office/drawing/2014/main" id="{632A5694-A0C3-67F9-9F07-00B3EAF708B6}"/>
              </a:ext>
            </a:extLst>
          </p:cNvPr>
          <p:cNvSpPr txBox="1"/>
          <p:nvPr/>
        </p:nvSpPr>
        <p:spPr>
          <a:xfrm>
            <a:off x="7678666" y="4232443"/>
            <a:ext cx="3261293" cy="1077218"/>
          </a:xfrm>
          <a:prstGeom prst="rect">
            <a:avLst/>
          </a:prstGeom>
          <a:noFill/>
        </p:spPr>
        <p:txBody>
          <a:bodyPr wrap="square" rtlCol="0">
            <a:spAutoFit/>
          </a:bodyPr>
          <a:lstStyle/>
          <a:p>
            <a:r>
              <a:rPr lang="es-ES" sz="1600" dirty="0"/>
              <a:t>Open </a:t>
            </a:r>
            <a:r>
              <a:rPr lang="es-ES" sz="1600" dirty="0" err="1"/>
              <a:t>database</a:t>
            </a:r>
            <a:r>
              <a:rPr lang="es-ES" sz="1600" dirty="0"/>
              <a:t>: </a:t>
            </a:r>
          </a:p>
          <a:p>
            <a:r>
              <a:rPr lang="es-ES" sz="1600" dirty="0"/>
              <a:t>Permite ver todas las tablas de la base de datos excluyendo la tabla </a:t>
            </a:r>
            <a:r>
              <a:rPr lang="es-ES" sz="1600" dirty="0" err="1"/>
              <a:t>users</a:t>
            </a:r>
            <a:r>
              <a:rPr lang="es-ES" sz="1600" dirty="0"/>
              <a:t>.</a:t>
            </a:r>
          </a:p>
        </p:txBody>
      </p:sp>
      <p:pic>
        <p:nvPicPr>
          <p:cNvPr id="5" name="Imagen 4">
            <a:extLst>
              <a:ext uri="{FF2B5EF4-FFF2-40B4-BE49-F238E27FC236}">
                <a16:creationId xmlns:a16="http://schemas.microsoft.com/office/drawing/2014/main" id="{7B733685-40B0-9793-E9D5-BBEE5F65035A}"/>
              </a:ext>
            </a:extLst>
          </p:cNvPr>
          <p:cNvPicPr>
            <a:picLocks noChangeAspect="1"/>
          </p:cNvPicPr>
          <p:nvPr/>
        </p:nvPicPr>
        <p:blipFill>
          <a:blip r:embed="rId3"/>
          <a:stretch>
            <a:fillRect/>
          </a:stretch>
        </p:blipFill>
        <p:spPr>
          <a:xfrm>
            <a:off x="5972019" y="716017"/>
            <a:ext cx="2191056" cy="1819529"/>
          </a:xfrm>
          <a:prstGeom prst="rect">
            <a:avLst/>
          </a:prstGeom>
        </p:spPr>
      </p:pic>
      <p:pic>
        <p:nvPicPr>
          <p:cNvPr id="7" name="Imagen 6">
            <a:extLst>
              <a:ext uri="{FF2B5EF4-FFF2-40B4-BE49-F238E27FC236}">
                <a16:creationId xmlns:a16="http://schemas.microsoft.com/office/drawing/2014/main" id="{910A9BE1-3EB6-DCF2-4AB4-34AA275BC6D7}"/>
              </a:ext>
            </a:extLst>
          </p:cNvPr>
          <p:cNvPicPr>
            <a:picLocks noChangeAspect="1"/>
          </p:cNvPicPr>
          <p:nvPr/>
        </p:nvPicPr>
        <p:blipFill>
          <a:blip r:embed="rId4"/>
          <a:stretch>
            <a:fillRect/>
          </a:stretch>
        </p:blipFill>
        <p:spPr>
          <a:xfrm>
            <a:off x="609634" y="2915727"/>
            <a:ext cx="6226356" cy="3502325"/>
          </a:xfrm>
          <a:prstGeom prst="rect">
            <a:avLst/>
          </a:prstGeom>
        </p:spPr>
      </p:pic>
    </p:spTree>
    <p:extLst>
      <p:ext uri="{BB962C8B-B14F-4D97-AF65-F5344CB8AC3E}">
        <p14:creationId xmlns:p14="http://schemas.microsoft.com/office/powerpoint/2010/main" val="2844976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677_TF78884036_Win32" id="{F1E076FC-6030-4509-B277-491A790BB673}" vid="{D93CB026-5A42-48B9-A074-7DDFFFA1BB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TM16401371[[fn=Atlas]]</Template>
  <TotalTime>54</TotalTime>
  <Words>541</Words>
  <Application>Microsoft Office PowerPoint</Application>
  <PresentationFormat>Panorámica</PresentationFormat>
  <Paragraphs>78</Paragraphs>
  <Slides>13</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Century Gothic</vt:lpstr>
      <vt:lpstr>Wingdings 3</vt:lpstr>
      <vt:lpstr>Ion</vt:lpstr>
      <vt:lpstr>BASES DE DATOS EN JAVA</vt:lpstr>
      <vt:lpstr>Puntos principales:</vt:lpstr>
      <vt:lpstr>Estructura de la base de datos: CREACIÓN DE LA BASE CON ACCESS:</vt:lpstr>
      <vt:lpstr>Acceso a la base de datos: CLASE CONECTION:  </vt:lpstr>
      <vt:lpstr>Presentación de PowerPoint</vt:lpstr>
      <vt:lpstr>Interfaz: CLASE MAIN:  </vt:lpstr>
      <vt:lpstr>Interfaz: CLASE LOGIN:  </vt:lpstr>
      <vt:lpstr>Interfaz: CLASE LOGIN:  </vt:lpstr>
      <vt:lpstr>Interfaz: CLASE DATABASE:  </vt:lpstr>
      <vt:lpstr>Interfaz: CLASE LEAGUE:  </vt:lpstr>
      <vt:lpstr>Interfaz: GUARDADO Y ACCESO A ARCHIVOS:  </vt:lpstr>
      <vt:lpstr>Interfaz: CLASE PLAYER:  </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BASES DE DATOS EN JAVA</dc:title>
  <dc:creator>Peixe Do Mar</dc:creator>
  <cp:lastModifiedBy>Peixe Do Mar</cp:lastModifiedBy>
  <cp:revision>1</cp:revision>
  <dcterms:created xsi:type="dcterms:W3CDTF">2023-05-15T19:14:59Z</dcterms:created>
  <dcterms:modified xsi:type="dcterms:W3CDTF">2023-05-15T20:09:46Z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